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Bodoni"/>
      <p:bold r:id="rId37"/>
      <p:boldItalic r:id="rId38"/>
    </p:embeddedFont>
    <p:embeddedFont>
      <p:font typeface="Karl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gow6JGTPopQW+nISQh1A4C4B2K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Karla-bold.fntdata"/><Relationship Id="rId20" Type="http://schemas.openxmlformats.org/officeDocument/2006/relationships/slide" Target="slides/slide16.xml"/><Relationship Id="rId42" Type="http://schemas.openxmlformats.org/officeDocument/2006/relationships/font" Target="fonts/Karla-boldItalic.fntdata"/><Relationship Id="rId41" Type="http://schemas.openxmlformats.org/officeDocument/2006/relationships/font" Target="fonts/Karla-italic.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Bodoni-bold.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Karla-regular.fntdata"/><Relationship Id="rId16" Type="http://schemas.openxmlformats.org/officeDocument/2006/relationships/slide" Target="slides/slide12.xml"/><Relationship Id="rId38" Type="http://schemas.openxmlformats.org/officeDocument/2006/relationships/font" Target="fonts/Bodoni-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rchild.gsfc.nasa.gov/docs/StarChild/glossary_level2/glossary_text.html#mass" TargetMode="External"/><Relationship Id="rId3" Type="http://schemas.openxmlformats.org/officeDocument/2006/relationships/hyperlink" Target="https://starchild.gsfc.nasa.gov/docs/StarChild/glossary_level1/glossary_text.html#fue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rchild.gsfc.nasa.gov/docs/StarChild/glossary_level2/glossary_text.html#mas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FFFFFF"/>
                </a:solidFill>
                <a:latin typeface="Times New Roman"/>
                <a:ea typeface="Times New Roman"/>
                <a:cs typeface="Times New Roman"/>
                <a:sym typeface="Times New Roman"/>
              </a:rPr>
              <a:t>Most of the time a star shines, it is in a stage of its life cycle called the main sequence. How long it stays in the main sequence phase depends on how much </a:t>
            </a:r>
            <a:r>
              <a:rPr b="0" i="0" lang="en-US" u="sng">
                <a:solidFill>
                  <a:schemeClr val="hlink"/>
                </a:solidFill>
                <a:latin typeface="Times New Roman"/>
                <a:ea typeface="Times New Roman"/>
                <a:cs typeface="Times New Roman"/>
                <a:sym typeface="Times New Roman"/>
                <a:hlinkClick r:id="rId2"/>
              </a:rPr>
              <a:t>mass</a:t>
            </a:r>
            <a:r>
              <a:rPr b="0" i="0" lang="en-US">
                <a:solidFill>
                  <a:srgbClr val="FFFFFF"/>
                </a:solidFill>
                <a:latin typeface="Times New Roman"/>
                <a:ea typeface="Times New Roman"/>
                <a:cs typeface="Times New Roman"/>
                <a:sym typeface="Times New Roman"/>
              </a:rPr>
              <a:t> the star has. Very big stars have a lot of mass to use as nuclear </a:t>
            </a:r>
            <a:r>
              <a:rPr b="0" i="0" lang="en-US" u="sng">
                <a:solidFill>
                  <a:schemeClr val="hlink"/>
                </a:solidFill>
                <a:latin typeface="Times New Roman"/>
                <a:ea typeface="Times New Roman"/>
                <a:cs typeface="Times New Roman"/>
                <a:sym typeface="Times New Roman"/>
                <a:hlinkClick r:id="rId3"/>
              </a:rPr>
              <a:t>fuel</a:t>
            </a:r>
            <a:r>
              <a:rPr b="0" i="0" lang="en-US">
                <a:solidFill>
                  <a:srgbClr val="FFFFFF"/>
                </a:solidFill>
                <a:latin typeface="Times New Roman"/>
                <a:ea typeface="Times New Roman"/>
                <a:cs typeface="Times New Roman"/>
                <a:sym typeface="Times New Roman"/>
              </a:rPr>
              <a:t> to make it glow. However, they use that fuel at a very big rate. So, even though they are big, they live the shortest lives. You can see the typical main sequence lifetimes of stars of various masses in the table below.</a:t>
            </a:r>
            <a:endParaRPr/>
          </a:p>
        </p:txBody>
      </p:sp>
      <p:sp>
        <p:nvSpPr>
          <p:cNvPr id="154" name="Google Shape;15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lt1"/>
                </a:solidFill>
              </a:rPr>
              <a:t>Supernova – explosion of a star</a:t>
            </a:r>
            <a:endParaRPr/>
          </a:p>
          <a:p>
            <a:pPr indent="0" lvl="0" marL="0" rtl="0" algn="l">
              <a:spcBef>
                <a:spcPts val="0"/>
              </a:spcBef>
              <a:spcAft>
                <a:spcPts val="0"/>
              </a:spcAft>
              <a:buNone/>
            </a:pPr>
            <a:r>
              <a:rPr lang="en-US" sz="1200">
                <a:solidFill>
                  <a:schemeClr val="lt1"/>
                </a:solidFill>
              </a:rPr>
              <a:t>Black hole - </a:t>
            </a:r>
            <a:r>
              <a:rPr b="0" i="0" lang="en-US">
                <a:solidFill>
                  <a:srgbClr val="202124"/>
                </a:solidFill>
                <a:latin typeface="arial"/>
                <a:ea typeface="arial"/>
                <a:cs typeface="arial"/>
                <a:sym typeface="arial"/>
              </a:rPr>
              <a:t>a region of space having a gravitational field so intense that no matter or radiation can escape.</a:t>
            </a:r>
            <a:endParaRPr/>
          </a:p>
        </p:txBody>
      </p:sp>
      <p:sp>
        <p:nvSpPr>
          <p:cNvPr id="182" name="Google Shape;18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Galaxies, stars</a:t>
            </a:r>
            <a:endParaRPr/>
          </a:p>
        </p:txBody>
      </p:sp>
      <p:sp>
        <p:nvSpPr>
          <p:cNvPr id="193" name="Google Shape;19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000000"/>
                </a:solidFill>
              </a:rPr>
              <a:t>Earth is in the Milky Way galaxy</a:t>
            </a:r>
            <a:endParaRPr/>
          </a:p>
          <a:p>
            <a:pPr indent="0" lvl="0" marL="0" rtl="0" algn="l">
              <a:spcBef>
                <a:spcPts val="0"/>
              </a:spcBef>
              <a:spcAft>
                <a:spcPts val="0"/>
              </a:spcAft>
              <a:buNone/>
            </a:pPr>
            <a:r>
              <a:rPr b="1" i="0" lang="en-US">
                <a:solidFill>
                  <a:srgbClr val="202124"/>
                </a:solidFill>
                <a:latin typeface="arial"/>
                <a:ea typeface="arial"/>
                <a:cs typeface="arial"/>
                <a:sym typeface="arial"/>
              </a:rPr>
              <a:t>Earth is located in one of the spiral arms of the Milky Way (called the Orion Arm)</a:t>
            </a:r>
            <a:endParaRPr sz="1200">
              <a:solidFill>
                <a:srgbClr val="000000"/>
              </a:solidFill>
            </a:endParaRPr>
          </a:p>
          <a:p>
            <a:pPr indent="0" lvl="0" marL="0" rtl="0" algn="l">
              <a:spcBef>
                <a:spcPts val="0"/>
              </a:spcBef>
              <a:spcAft>
                <a:spcPts val="0"/>
              </a:spcAft>
              <a:buNone/>
            </a:pPr>
            <a:r>
              <a:rPr lang="en-US" sz="1200">
                <a:solidFill>
                  <a:srgbClr val="000000"/>
                </a:solidFill>
              </a:rPr>
              <a:t>SS - which is the most common galaxy shape in the universe.</a:t>
            </a:r>
            <a:endParaRPr/>
          </a:p>
        </p:txBody>
      </p:sp>
      <p:sp>
        <p:nvSpPr>
          <p:cNvPr id="200" name="Google Shape;20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02124"/>
                </a:solidFill>
                <a:latin typeface="arial"/>
                <a:ea typeface="arial"/>
                <a:cs typeface="arial"/>
                <a:sym typeface="arial"/>
              </a:rPr>
              <a:t>A planet's orbital speed changes, depending on </a:t>
            </a:r>
            <a:r>
              <a:rPr b="1" i="0" lang="en-US">
                <a:solidFill>
                  <a:srgbClr val="202124"/>
                </a:solidFill>
                <a:latin typeface="arial"/>
                <a:ea typeface="arial"/>
                <a:cs typeface="arial"/>
                <a:sym typeface="arial"/>
              </a:rPr>
              <a:t>how far it is from the Sun</a:t>
            </a:r>
            <a:r>
              <a:rPr b="0" i="0" lang="en-US">
                <a:solidFill>
                  <a:srgbClr val="202124"/>
                </a:solidFill>
                <a:latin typeface="arial"/>
                <a:ea typeface="arial"/>
                <a:cs typeface="arial"/>
                <a:sym typeface="arial"/>
              </a:rPr>
              <a:t>. The closer a planet is to the Sun, the stronger the Sun's gravitational pull on it, and the faster the planet moves. </a:t>
            </a:r>
            <a:endParaRPr/>
          </a:p>
        </p:txBody>
      </p:sp>
      <p:sp>
        <p:nvSpPr>
          <p:cNvPr id="216" name="Google Shape;21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02124"/>
              </a:buClr>
              <a:buSzPts val="1200"/>
              <a:buFont typeface="arial"/>
              <a:buNone/>
            </a:pPr>
            <a:r>
              <a:rPr b="0" i="0" lang="en-US">
                <a:solidFill>
                  <a:srgbClr val="202124"/>
                </a:solidFill>
                <a:latin typeface="arial"/>
                <a:ea typeface="arial"/>
                <a:cs typeface="arial"/>
                <a:sym typeface="arial"/>
              </a:rPr>
              <a:t>A planet's orbital speed changes, depending on </a:t>
            </a:r>
            <a:r>
              <a:rPr b="1" i="0" lang="en-US">
                <a:solidFill>
                  <a:srgbClr val="202124"/>
                </a:solidFill>
                <a:latin typeface="arial"/>
                <a:ea typeface="arial"/>
                <a:cs typeface="arial"/>
                <a:sym typeface="arial"/>
              </a:rPr>
              <a:t>how far it is from the Sun</a:t>
            </a:r>
            <a:r>
              <a:rPr b="0" i="0" lang="en-US">
                <a:solidFill>
                  <a:srgbClr val="202124"/>
                </a:solidFill>
                <a:latin typeface="arial"/>
                <a:ea typeface="arial"/>
                <a:cs typeface="arial"/>
                <a:sym typeface="arial"/>
              </a:rPr>
              <a:t>. The closer a planet is to the Sun, the stronger the Sun's gravitational pull on it, and the faster the planet moves. </a:t>
            </a:r>
            <a:endParaRPr/>
          </a:p>
          <a:p>
            <a:pPr indent="0" lvl="0" marL="0" rtl="0" algn="l">
              <a:spcBef>
                <a:spcPts val="0"/>
              </a:spcBef>
              <a:spcAft>
                <a:spcPts val="0"/>
              </a:spcAft>
              <a:buNone/>
            </a:pPr>
            <a:r>
              <a:t/>
            </a:r>
            <a:endParaRPr/>
          </a:p>
        </p:txBody>
      </p:sp>
      <p:sp>
        <p:nvSpPr>
          <p:cNvPr id="224" name="Google Shape;22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cap="none">
                <a:latin typeface="Karla"/>
                <a:ea typeface="Karla"/>
                <a:cs typeface="Karla"/>
                <a:sym typeface="Karla"/>
              </a:rPr>
              <a:t>WHAT IS GRAVITY?</a:t>
            </a:r>
            <a:endParaRPr/>
          </a:p>
          <a:p>
            <a:pPr indent="0" lvl="0" marL="0" rtl="0" algn="l">
              <a:spcBef>
                <a:spcPts val="0"/>
              </a:spcBef>
              <a:spcAft>
                <a:spcPts val="0"/>
              </a:spcAft>
              <a:buNone/>
            </a:pPr>
            <a:r>
              <a:rPr b="1" lang="en-US"/>
              <a:t>Gravity</a:t>
            </a:r>
            <a:r>
              <a:rPr lang="en-US"/>
              <a:t> is the force that pulls objects towards the Earth. It’s the reason we walk on the ground rather than float around.</a:t>
            </a:r>
            <a:endParaRPr/>
          </a:p>
          <a:p>
            <a:pPr indent="0" lvl="0" marL="0" rtl="0" algn="l">
              <a:spcBef>
                <a:spcPts val="0"/>
              </a:spcBef>
              <a:spcAft>
                <a:spcPts val="0"/>
              </a:spcAft>
              <a:buNone/>
            </a:pPr>
            <a:r>
              <a:rPr lang="en-US">
                <a:latin typeface="Arial"/>
                <a:ea typeface="Arial"/>
                <a:cs typeface="Arial"/>
                <a:sym typeface="Arial"/>
              </a:rPr>
              <a:t> </a:t>
            </a:r>
            <a:endParaRPr/>
          </a:p>
          <a:p>
            <a:pPr indent="0" lvl="0" marL="0" rtl="0" algn="l">
              <a:spcBef>
                <a:spcPts val="0"/>
              </a:spcBef>
              <a:spcAft>
                <a:spcPts val="0"/>
              </a:spcAft>
              <a:buNone/>
            </a:pPr>
            <a:r>
              <a:rPr lang="en-US"/>
              <a:t>Gravity also holds Earth and the other planets in their orbits around the Sun.</a:t>
            </a:r>
            <a:endParaRPr/>
          </a:p>
          <a:p>
            <a:pPr indent="0" lvl="0" marL="0" rtl="0" algn="l">
              <a:spcBef>
                <a:spcPts val="0"/>
              </a:spcBef>
              <a:spcAft>
                <a:spcPts val="0"/>
              </a:spcAft>
              <a:buNone/>
            </a:pPr>
            <a:r>
              <a:t/>
            </a:r>
            <a:endParaRPr/>
          </a:p>
        </p:txBody>
      </p:sp>
      <p:sp>
        <p:nvSpPr>
          <p:cNvPr id="231" name="Google Shape;23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https://www.weforum.org/agenda/2021/08/visualizing-gravitational-pull-planets-solar-system </a:t>
            </a:r>
            <a:endParaRPr/>
          </a:p>
        </p:txBody>
      </p:sp>
      <p:sp>
        <p:nvSpPr>
          <p:cNvPr id="239" name="Google Shape;23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 astronaut’s mass on Earth and in space is equal. This is because mass is defined as the amount of matter an object contains. What will change is the person’s weight. This force is related to the combined sum of their mass and the acceleration due to gravity, of the object or structure they are located on. An astronaut will appear ‘weightless’ in space due to the fact they have pulled away from Earth’s gravitational pull. However, their mass will still be the same as their mass on Earth. With future learning, students will learn that the length of time an astronaut spends in space usually results in the loss of muscle and bone mass, which can lead to a reduction of the mass of the astronaut. However, for the purpose of this question you are trying to facilitate the students’ understanding that it is the effect of gravity that changes and not mass</a:t>
            </a:r>
            <a:endParaRPr/>
          </a:p>
        </p:txBody>
      </p:sp>
      <p:sp>
        <p:nvSpPr>
          <p:cNvPr id="247" name="Google Shape;24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https://joshworth.com/dev/pixelspace/pixelspace_solarsystem.html – Distance of planets </a:t>
            </a:r>
            <a:endParaRPr/>
          </a:p>
        </p:txBody>
      </p:sp>
      <p:sp>
        <p:nvSpPr>
          <p:cNvPr id="261" name="Google Shape;26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lt1"/>
                </a:solidFill>
              </a:rPr>
              <a:t>Supernova – explosion of a star</a:t>
            </a:r>
            <a:endParaRPr/>
          </a:p>
          <a:p>
            <a:pPr indent="0" lvl="0" marL="0" rtl="0" algn="l">
              <a:spcBef>
                <a:spcPts val="0"/>
              </a:spcBef>
              <a:spcAft>
                <a:spcPts val="0"/>
              </a:spcAft>
              <a:buNone/>
            </a:pPr>
            <a:r>
              <a:rPr lang="en-US" sz="1200">
                <a:solidFill>
                  <a:schemeClr val="lt1"/>
                </a:solidFill>
              </a:rPr>
              <a:t>Black hole - </a:t>
            </a:r>
            <a:r>
              <a:rPr b="0" i="0" lang="en-US">
                <a:solidFill>
                  <a:srgbClr val="202124"/>
                </a:solidFill>
                <a:latin typeface="arial"/>
                <a:ea typeface="arial"/>
                <a:cs typeface="arial"/>
                <a:sym typeface="arial"/>
              </a:rPr>
              <a:t>a region of space having a gravitational field so intense that no matter or radiation can escape.</a:t>
            </a:r>
            <a:endParaRPr/>
          </a:p>
        </p:txBody>
      </p:sp>
      <p:sp>
        <p:nvSpPr>
          <p:cNvPr id="100" name="Google Shape;1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02124"/>
                </a:solidFill>
                <a:latin typeface="arial"/>
                <a:ea typeface="arial"/>
                <a:cs typeface="arial"/>
                <a:sym typeface="arial"/>
              </a:rPr>
              <a:t>Do any stars last forever?</a:t>
            </a:r>
            <a:endParaRPr/>
          </a:p>
          <a:p>
            <a:pPr indent="0" lvl="0" marL="0" rtl="0" algn="l">
              <a:spcBef>
                <a:spcPts val="0"/>
              </a:spcBef>
              <a:spcAft>
                <a:spcPts val="0"/>
              </a:spcAft>
              <a:buNone/>
            </a:pPr>
            <a:r>
              <a:rPr b="1" i="0" lang="en-US">
                <a:solidFill>
                  <a:srgbClr val="202124"/>
                </a:solidFill>
                <a:latin typeface="arial"/>
                <a:ea typeface="arial"/>
                <a:cs typeface="arial"/>
                <a:sym typeface="arial"/>
              </a:rPr>
              <a:t>No.</a:t>
            </a:r>
            <a:r>
              <a:rPr b="0" i="0" lang="en-US">
                <a:solidFill>
                  <a:srgbClr val="202124"/>
                </a:solidFill>
                <a:latin typeface="arial"/>
                <a:ea typeface="arial"/>
                <a:cs typeface="arial"/>
                <a:sym typeface="arial"/>
              </a:rPr>
              <a:t> </a:t>
            </a:r>
            <a:r>
              <a:rPr b="1" i="0" lang="en-US">
                <a:solidFill>
                  <a:srgbClr val="202124"/>
                </a:solidFill>
                <a:latin typeface="arial"/>
                <a:ea typeface="arial"/>
                <a:cs typeface="arial"/>
                <a:sym typeface="arial"/>
              </a:rPr>
              <a:t>Stars are born, live, and die</a:t>
            </a:r>
            <a:r>
              <a:rPr b="0" i="0" lang="en-US">
                <a:solidFill>
                  <a:srgbClr val="202124"/>
                </a:solidFill>
                <a:latin typeface="arial"/>
                <a:ea typeface="arial"/>
                <a:cs typeface="arial"/>
                <a:sym typeface="arial"/>
              </a:rPr>
              <a:t>. This process is called the "life cycle of a star". </a:t>
            </a:r>
            <a:endParaRPr/>
          </a:p>
          <a:p>
            <a:pPr indent="0" lvl="0" marL="0" rtl="0" algn="l">
              <a:spcBef>
                <a:spcPts val="0"/>
              </a:spcBef>
              <a:spcAft>
                <a:spcPts val="0"/>
              </a:spcAft>
              <a:buNone/>
            </a:pPr>
            <a:r>
              <a:rPr b="0" i="0" lang="en-US">
                <a:solidFill>
                  <a:srgbClr val="202124"/>
                </a:solidFill>
                <a:latin typeface="arial"/>
                <a:ea typeface="arial"/>
                <a:cs typeface="arial"/>
                <a:sym typeface="arial"/>
              </a:rPr>
              <a:t>Generally, </a:t>
            </a:r>
            <a:r>
              <a:rPr b="1" i="0" lang="en-US">
                <a:solidFill>
                  <a:srgbClr val="202124"/>
                </a:solidFill>
                <a:latin typeface="arial"/>
                <a:ea typeface="arial"/>
                <a:cs typeface="arial"/>
                <a:sym typeface="arial"/>
              </a:rPr>
              <a:t>the more massive the star, the faster it burns up its fuel supply, and the shorter its life</a:t>
            </a:r>
            <a:r>
              <a:rPr b="0" i="0" lang="en-US">
                <a:solidFill>
                  <a:srgbClr val="202124"/>
                </a:solidFill>
                <a:latin typeface="arial"/>
                <a:ea typeface="arial"/>
                <a:cs typeface="arial"/>
                <a:sym typeface="arial"/>
              </a:rPr>
              <a:t>.</a:t>
            </a:r>
            <a:endParaRPr/>
          </a:p>
          <a:p>
            <a:pPr indent="0" lvl="0" marL="0" rtl="0" algn="l">
              <a:spcBef>
                <a:spcPts val="0"/>
              </a:spcBef>
              <a:spcAft>
                <a:spcPts val="0"/>
              </a:spcAft>
              <a:buNone/>
            </a:pPr>
            <a:r>
              <a:rPr b="0" i="0" lang="en-US">
                <a:solidFill>
                  <a:srgbClr val="FFFFFF"/>
                </a:solidFill>
                <a:latin typeface="Times New Roman"/>
                <a:ea typeface="Times New Roman"/>
                <a:cs typeface="Times New Roman"/>
                <a:sym typeface="Times New Roman"/>
              </a:rPr>
              <a:t>The greater the star's </a:t>
            </a:r>
            <a:r>
              <a:rPr b="0" i="0" lang="en-US" u="sng">
                <a:solidFill>
                  <a:schemeClr val="hlink"/>
                </a:solidFill>
                <a:latin typeface="Times New Roman"/>
                <a:ea typeface="Times New Roman"/>
                <a:cs typeface="Times New Roman"/>
                <a:sym typeface="Times New Roman"/>
                <a:hlinkClick r:id="rId2"/>
              </a:rPr>
              <a:t>mass</a:t>
            </a:r>
            <a:r>
              <a:rPr b="0" i="0" lang="en-US">
                <a:solidFill>
                  <a:srgbClr val="FFFFFF"/>
                </a:solidFill>
                <a:latin typeface="Times New Roman"/>
                <a:ea typeface="Times New Roman"/>
                <a:cs typeface="Times New Roman"/>
                <a:sym typeface="Times New Roman"/>
              </a:rPr>
              <a:t>, the shorter its lifecycle.</a:t>
            </a:r>
            <a:endParaRPr b="0" i="0">
              <a:solidFill>
                <a:srgbClr val="202124"/>
              </a:solidFill>
              <a:latin typeface="arial"/>
              <a:ea typeface="arial"/>
              <a:cs typeface="arial"/>
              <a:sym typeface="arial"/>
            </a:endParaRPr>
          </a:p>
          <a:p>
            <a:pPr indent="0" lvl="0" marL="0" rtl="0" algn="l">
              <a:spcBef>
                <a:spcPts val="0"/>
              </a:spcBef>
              <a:spcAft>
                <a:spcPts val="0"/>
              </a:spcAft>
              <a:buNone/>
            </a:pPr>
            <a:r>
              <a:t/>
            </a:r>
            <a:endParaRPr/>
          </a:p>
        </p:txBody>
      </p:sp>
      <p:sp>
        <p:nvSpPr>
          <p:cNvPr id="131" name="Google Shape;13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FFFFFF"/>
                </a:solidFill>
                <a:latin typeface="Times New Roman"/>
                <a:ea typeface="Times New Roman"/>
                <a:cs typeface="Times New Roman"/>
                <a:sym typeface="Times New Roman"/>
              </a:rPr>
              <a:t>It may take millions of years or it may take billions of years for a star to complete its life cycle</a:t>
            </a:r>
            <a:endParaRPr/>
          </a:p>
        </p:txBody>
      </p:sp>
      <p:sp>
        <p:nvSpPr>
          <p:cNvPr id="139" name="Google Shape;13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4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7"/>
          <p:cNvSpPr/>
          <p:nvPr>
            <p:ph idx="2" type="pic"/>
          </p:nvPr>
        </p:nvSpPr>
        <p:spPr>
          <a:xfrm>
            <a:off x="5183188" y="987425"/>
            <a:ext cx="6172200" cy="4873625"/>
          </a:xfrm>
          <a:prstGeom prst="rect">
            <a:avLst/>
          </a:prstGeom>
          <a:noFill/>
          <a:ln>
            <a:noFill/>
          </a:ln>
        </p:spPr>
      </p:sp>
      <p:sp>
        <p:nvSpPr>
          <p:cNvPr id="68" name="Google Shape;68;p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weforum.org/agenda/2021/08/visualizing-gravitational-pull-planets-solar-system"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What is Astronomy? | AMNH" id="88" name="Google Shape;88;p1"/>
          <p:cNvPicPr preferRelativeResize="0"/>
          <p:nvPr/>
        </p:nvPicPr>
        <p:blipFill rotWithShape="1">
          <a:blip r:embed="rId3">
            <a:alphaModFix/>
          </a:blip>
          <a:srcRect b="0" l="0" r="0" t="0"/>
          <a:stretch/>
        </p:blipFill>
        <p:spPr>
          <a:xfrm>
            <a:off x="274881" y="84547"/>
            <a:ext cx="12192000" cy="3810000"/>
          </a:xfrm>
          <a:prstGeom prst="rect">
            <a:avLst/>
          </a:prstGeom>
          <a:noFill/>
          <a:ln>
            <a:noFill/>
          </a:ln>
        </p:spPr>
      </p:pic>
      <p:sp>
        <p:nvSpPr>
          <p:cNvPr id="89" name="Google Shape;89;p1"/>
          <p:cNvSpPr txBox="1"/>
          <p:nvPr>
            <p:ph type="ctrTitle"/>
          </p:nvPr>
        </p:nvSpPr>
        <p:spPr>
          <a:xfrm>
            <a:off x="1585708" y="2760429"/>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latin typeface="Calibri"/>
                <a:ea typeface="Calibri"/>
                <a:cs typeface="Calibri"/>
                <a:sym typeface="Calibri"/>
              </a:rPr>
              <a:t>Galaxies, stars and the solar system </a:t>
            </a:r>
            <a:endParaRPr/>
          </a:p>
        </p:txBody>
      </p:sp>
      <p:sp>
        <p:nvSpPr>
          <p:cNvPr id="90" name="Google Shape;90;p1"/>
          <p:cNvSpPr txBox="1"/>
          <p:nvPr>
            <p:ph idx="1" type="subTitle"/>
          </p:nvPr>
        </p:nvSpPr>
        <p:spPr>
          <a:xfrm>
            <a:off x="1585708" y="5644011"/>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US"/>
              <a:t>Chapter 35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646559" y="-29740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Phase 2 – The stable period </a:t>
            </a:r>
            <a:endParaRPr/>
          </a:p>
        </p:txBody>
      </p:sp>
      <p:sp>
        <p:nvSpPr>
          <p:cNvPr id="157" name="Google Shape;157;p11"/>
          <p:cNvSpPr txBox="1"/>
          <p:nvPr>
            <p:ph idx="1" type="body"/>
          </p:nvPr>
        </p:nvSpPr>
        <p:spPr>
          <a:xfrm>
            <a:off x="229975" y="1607151"/>
            <a:ext cx="9094800" cy="5209800"/>
          </a:xfrm>
          <a:prstGeom prst="rect">
            <a:avLst/>
          </a:prstGeom>
          <a:noFill/>
          <a:ln>
            <a:noFill/>
          </a:ln>
        </p:spPr>
        <p:txBody>
          <a:bodyPr anchorCtr="0" anchor="t" bIns="45700" lIns="91425" spcFirstLastPara="1" rIns="91425" wrap="square" tIns="45700">
            <a:noAutofit/>
          </a:bodyPr>
          <a:lstStyle/>
          <a:p>
            <a:pPr indent="-247650" lvl="0" marL="228600" rtl="0" algn="l">
              <a:lnSpc>
                <a:spcPct val="90000"/>
              </a:lnSpc>
              <a:spcBef>
                <a:spcPts val="0"/>
              </a:spcBef>
              <a:spcAft>
                <a:spcPts val="0"/>
              </a:spcAft>
              <a:buClr>
                <a:srgbClr val="000000"/>
              </a:buClr>
              <a:buSzPts val="3100"/>
              <a:buChar char="•"/>
            </a:pPr>
            <a:r>
              <a:rPr lang="en-US" sz="3100">
                <a:solidFill>
                  <a:srgbClr val="000000"/>
                </a:solidFill>
              </a:rPr>
              <a:t>Over billions of years stars becomes stable, called </a:t>
            </a:r>
            <a:r>
              <a:rPr b="1" lang="en-US" sz="3100">
                <a:solidFill>
                  <a:srgbClr val="000000"/>
                </a:solidFill>
              </a:rPr>
              <a:t>a main sequence star</a:t>
            </a:r>
            <a:r>
              <a:rPr lang="en-US" sz="3100">
                <a:solidFill>
                  <a:srgbClr val="000000"/>
                </a:solidFill>
              </a:rPr>
              <a:t>.</a:t>
            </a:r>
            <a:endParaRPr sz="3100"/>
          </a:p>
          <a:p>
            <a:pPr indent="-50800" lvl="0" marL="228600" rtl="0" algn="l">
              <a:lnSpc>
                <a:spcPct val="90000"/>
              </a:lnSpc>
              <a:spcBef>
                <a:spcPts val="1000"/>
              </a:spcBef>
              <a:spcAft>
                <a:spcPts val="0"/>
              </a:spcAft>
              <a:buClr>
                <a:schemeClr val="dk1"/>
              </a:buClr>
              <a:buSzPts val="2800"/>
              <a:buNone/>
            </a:pPr>
            <a:r>
              <a:t/>
            </a:r>
            <a:endParaRPr sz="3100">
              <a:solidFill>
                <a:srgbClr val="000000"/>
              </a:solidFill>
            </a:endParaRPr>
          </a:p>
          <a:p>
            <a:pPr indent="-247650" lvl="0" marL="228600" rtl="0" algn="l">
              <a:lnSpc>
                <a:spcPct val="90000"/>
              </a:lnSpc>
              <a:spcBef>
                <a:spcPts val="1000"/>
              </a:spcBef>
              <a:spcAft>
                <a:spcPts val="0"/>
              </a:spcAft>
              <a:buClr>
                <a:srgbClr val="000000"/>
              </a:buClr>
              <a:buSzPts val="3100"/>
              <a:buChar char="•"/>
            </a:pPr>
            <a:r>
              <a:rPr lang="en-US" sz="3100">
                <a:solidFill>
                  <a:srgbClr val="000000"/>
                </a:solidFill>
              </a:rPr>
              <a:t>A star spends the </a:t>
            </a:r>
            <a:r>
              <a:rPr b="1" lang="en-US" sz="3100">
                <a:solidFill>
                  <a:srgbClr val="000000"/>
                </a:solidFill>
              </a:rPr>
              <a:t>majority of its life </a:t>
            </a:r>
            <a:r>
              <a:rPr lang="en-US" sz="3100">
                <a:solidFill>
                  <a:srgbClr val="000000"/>
                </a:solidFill>
              </a:rPr>
              <a:t>as a main sequence star. </a:t>
            </a:r>
            <a:endParaRPr sz="3100"/>
          </a:p>
          <a:p>
            <a:pPr indent="-50800" lvl="0" marL="228600" rtl="0" algn="l">
              <a:lnSpc>
                <a:spcPct val="90000"/>
              </a:lnSpc>
              <a:spcBef>
                <a:spcPts val="1000"/>
              </a:spcBef>
              <a:spcAft>
                <a:spcPts val="0"/>
              </a:spcAft>
              <a:buClr>
                <a:schemeClr val="dk1"/>
              </a:buClr>
              <a:buSzPts val="2800"/>
              <a:buNone/>
            </a:pPr>
            <a:r>
              <a:t/>
            </a:r>
            <a:endParaRPr sz="3100">
              <a:solidFill>
                <a:srgbClr val="000000"/>
              </a:solidFill>
            </a:endParaRPr>
          </a:p>
          <a:p>
            <a:pPr indent="-247650" lvl="0" marL="228600" rtl="0" algn="l">
              <a:lnSpc>
                <a:spcPct val="90000"/>
              </a:lnSpc>
              <a:spcBef>
                <a:spcPts val="1000"/>
              </a:spcBef>
              <a:spcAft>
                <a:spcPts val="0"/>
              </a:spcAft>
              <a:buClr>
                <a:srgbClr val="000000"/>
              </a:buClr>
              <a:buSzPts val="3100"/>
              <a:buChar char="•"/>
            </a:pPr>
            <a:r>
              <a:rPr lang="en-US" sz="3100">
                <a:solidFill>
                  <a:srgbClr val="000000"/>
                </a:solidFill>
              </a:rPr>
              <a:t>The star is </a:t>
            </a:r>
            <a:r>
              <a:rPr b="1" lang="en-US" sz="3100">
                <a:solidFill>
                  <a:srgbClr val="000000"/>
                </a:solidFill>
              </a:rPr>
              <a:t>using up all its available resource</a:t>
            </a:r>
            <a:r>
              <a:rPr lang="en-US" sz="3100">
                <a:solidFill>
                  <a:srgbClr val="000000"/>
                </a:solidFill>
              </a:rPr>
              <a:t> of </a:t>
            </a:r>
            <a:r>
              <a:rPr b="1" lang="en-US" sz="3100">
                <a:solidFill>
                  <a:srgbClr val="000000"/>
                </a:solidFill>
              </a:rPr>
              <a:t>hydrogen</a:t>
            </a:r>
            <a:r>
              <a:rPr lang="en-US" sz="3100">
                <a:solidFill>
                  <a:srgbClr val="000000"/>
                </a:solidFill>
              </a:rPr>
              <a:t> in nuclear reactions to </a:t>
            </a:r>
            <a:r>
              <a:rPr b="1" lang="en-US" sz="3100">
                <a:solidFill>
                  <a:srgbClr val="000000"/>
                </a:solidFill>
              </a:rPr>
              <a:t>emit heat </a:t>
            </a:r>
            <a:r>
              <a:rPr lang="en-US" sz="3100">
                <a:solidFill>
                  <a:srgbClr val="000000"/>
                </a:solidFill>
              </a:rPr>
              <a:t>and</a:t>
            </a:r>
            <a:r>
              <a:rPr b="1" lang="en-US" sz="3100">
                <a:solidFill>
                  <a:srgbClr val="000000"/>
                </a:solidFill>
              </a:rPr>
              <a:t> light </a:t>
            </a:r>
            <a:r>
              <a:rPr lang="en-US" sz="3100">
                <a:solidFill>
                  <a:srgbClr val="000000"/>
                </a:solidFill>
              </a:rPr>
              <a:t>energy.</a:t>
            </a:r>
            <a:endParaRPr sz="3100"/>
          </a:p>
          <a:p>
            <a:pPr indent="0" lvl="1" marL="457200" rtl="0" algn="l">
              <a:lnSpc>
                <a:spcPct val="100000"/>
              </a:lnSpc>
              <a:spcBef>
                <a:spcPts val="0"/>
              </a:spcBef>
              <a:spcAft>
                <a:spcPts val="0"/>
              </a:spcAft>
              <a:buClr>
                <a:schemeClr val="dk1"/>
              </a:buClr>
              <a:buSzPts val="2800"/>
              <a:buNone/>
            </a:pPr>
            <a:r>
              <a:t/>
            </a:r>
            <a:endParaRPr sz="3100">
              <a:solidFill>
                <a:srgbClr val="000000"/>
              </a:solidFill>
            </a:endParaRPr>
          </a:p>
          <a:p>
            <a:pPr indent="0" lvl="0" marL="228600" rtl="0" algn="l">
              <a:lnSpc>
                <a:spcPct val="90000"/>
              </a:lnSpc>
              <a:spcBef>
                <a:spcPts val="1000"/>
              </a:spcBef>
              <a:spcAft>
                <a:spcPts val="0"/>
              </a:spcAft>
              <a:buNone/>
            </a:pPr>
            <a:r>
              <a:rPr lang="en-US" sz="3100">
                <a:solidFill>
                  <a:srgbClr val="000000"/>
                </a:solidFill>
              </a:rPr>
              <a:t> </a:t>
            </a:r>
            <a:endParaRPr sz="3100"/>
          </a:p>
        </p:txBody>
      </p:sp>
      <p:pic>
        <p:nvPicPr>
          <p:cNvPr descr="A picture containing star, object, sitting, bowl&#10;&#10;Description automatically generated" id="158" name="Google Shape;158;p11"/>
          <p:cNvPicPr preferRelativeResize="0"/>
          <p:nvPr/>
        </p:nvPicPr>
        <p:blipFill rotWithShape="1">
          <a:blip r:embed="rId3">
            <a:alphaModFix/>
          </a:blip>
          <a:srcRect b="7622" l="15527" r="13618" t="9618"/>
          <a:stretch/>
        </p:blipFill>
        <p:spPr>
          <a:xfrm>
            <a:off x="9004951" y="2312876"/>
            <a:ext cx="2847575" cy="249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2"/>
          <p:cNvSpPr txBox="1"/>
          <p:nvPr>
            <p:ph type="title"/>
          </p:nvPr>
        </p:nvSpPr>
        <p:spPr>
          <a:xfrm>
            <a:off x="361836" y="-21828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Phase 3 – The red giant </a:t>
            </a:r>
            <a:endParaRPr/>
          </a:p>
        </p:txBody>
      </p:sp>
      <p:sp>
        <p:nvSpPr>
          <p:cNvPr id="164" name="Google Shape;164;p12"/>
          <p:cNvSpPr txBox="1"/>
          <p:nvPr>
            <p:ph idx="1" type="body"/>
          </p:nvPr>
        </p:nvSpPr>
        <p:spPr>
          <a:xfrm>
            <a:off x="0" y="3011497"/>
            <a:ext cx="12192000" cy="3846503"/>
          </a:xfrm>
          <a:prstGeom prst="rect">
            <a:avLst/>
          </a:prstGeom>
          <a:noFill/>
          <a:ln>
            <a:noFill/>
          </a:ln>
        </p:spPr>
        <p:txBody>
          <a:bodyPr anchorCtr="0" anchor="t" bIns="45700" lIns="91425" spcFirstLastPara="1" rIns="91425" wrap="square" tIns="45700">
            <a:normAutofit lnSpcReduction="20000"/>
          </a:bodyPr>
          <a:lstStyle/>
          <a:p>
            <a:pPr indent="-240785" lvl="0" marL="228600" rtl="0" algn="l">
              <a:lnSpc>
                <a:spcPct val="90000"/>
              </a:lnSpc>
              <a:spcBef>
                <a:spcPts val="0"/>
              </a:spcBef>
              <a:spcAft>
                <a:spcPts val="0"/>
              </a:spcAft>
              <a:buClr>
                <a:srgbClr val="000000"/>
              </a:buClr>
              <a:buSzPts val="2992"/>
              <a:buChar char="•"/>
            </a:pPr>
            <a:r>
              <a:rPr lang="en-US" sz="2991">
                <a:solidFill>
                  <a:srgbClr val="000000"/>
                </a:solidFill>
              </a:rPr>
              <a:t>The </a:t>
            </a:r>
            <a:r>
              <a:rPr lang="en-US" sz="2991">
                <a:solidFill>
                  <a:srgbClr val="000000"/>
                </a:solidFill>
              </a:rPr>
              <a:t> star </a:t>
            </a:r>
            <a:r>
              <a:rPr b="1" lang="en-US" sz="2991">
                <a:solidFill>
                  <a:srgbClr val="000000"/>
                </a:solidFill>
              </a:rPr>
              <a:t>used</a:t>
            </a:r>
            <a:r>
              <a:rPr lang="en-US" sz="2991">
                <a:solidFill>
                  <a:srgbClr val="000000"/>
                </a:solidFill>
              </a:rPr>
              <a:t> up all its </a:t>
            </a:r>
            <a:r>
              <a:rPr b="1" lang="en-US" sz="2991">
                <a:solidFill>
                  <a:srgbClr val="000000"/>
                </a:solidFill>
              </a:rPr>
              <a:t>supplies of hydrogen</a:t>
            </a:r>
            <a:r>
              <a:rPr lang="en-US" sz="2991">
                <a:solidFill>
                  <a:srgbClr val="000000"/>
                </a:solidFill>
              </a:rPr>
              <a:t> in its </a:t>
            </a:r>
            <a:r>
              <a:rPr b="1" lang="en-US" sz="2991">
                <a:solidFill>
                  <a:srgbClr val="000000"/>
                </a:solidFill>
              </a:rPr>
              <a:t>core</a:t>
            </a:r>
            <a:r>
              <a:rPr lang="en-US" sz="2991">
                <a:solidFill>
                  <a:srgbClr val="000000"/>
                </a:solidFill>
              </a:rPr>
              <a:t>, it begins </a:t>
            </a:r>
            <a:r>
              <a:rPr b="1" lang="en-US" sz="2991">
                <a:solidFill>
                  <a:srgbClr val="000000"/>
                </a:solidFill>
              </a:rPr>
              <a:t>burning helium </a:t>
            </a:r>
            <a:r>
              <a:rPr lang="en-US" sz="2991">
                <a:solidFill>
                  <a:srgbClr val="000000"/>
                </a:solidFill>
              </a:rPr>
              <a:t>on its </a:t>
            </a:r>
            <a:r>
              <a:rPr b="1" lang="en-US" sz="2991">
                <a:solidFill>
                  <a:srgbClr val="000000"/>
                </a:solidFill>
              </a:rPr>
              <a:t>outer parts</a:t>
            </a:r>
            <a:r>
              <a:rPr lang="en-US" sz="2991">
                <a:solidFill>
                  <a:srgbClr val="000000"/>
                </a:solidFill>
              </a:rPr>
              <a:t>.</a:t>
            </a:r>
            <a:endParaRPr sz="2991"/>
          </a:p>
          <a:p>
            <a:pPr indent="-50800" lvl="0" marL="228600" rtl="0" algn="l">
              <a:lnSpc>
                <a:spcPct val="90000"/>
              </a:lnSpc>
              <a:spcBef>
                <a:spcPts val="1000"/>
              </a:spcBef>
              <a:spcAft>
                <a:spcPts val="0"/>
              </a:spcAft>
              <a:buClr>
                <a:schemeClr val="dk1"/>
              </a:buClr>
              <a:buSzPts val="2800"/>
              <a:buNone/>
            </a:pPr>
            <a:r>
              <a:t/>
            </a:r>
            <a:endParaRPr b="1" sz="2991">
              <a:solidFill>
                <a:srgbClr val="000000"/>
              </a:solidFill>
            </a:endParaRPr>
          </a:p>
          <a:p>
            <a:pPr indent="-240785" lvl="0" marL="228600" rtl="0" algn="l">
              <a:lnSpc>
                <a:spcPct val="90000"/>
              </a:lnSpc>
              <a:spcBef>
                <a:spcPts val="1000"/>
              </a:spcBef>
              <a:spcAft>
                <a:spcPts val="0"/>
              </a:spcAft>
              <a:buClr>
                <a:srgbClr val="000000"/>
              </a:buClr>
              <a:buSzPts val="2992"/>
              <a:buChar char="•"/>
            </a:pPr>
            <a:r>
              <a:rPr b="1" lang="en-US" sz="2991">
                <a:solidFill>
                  <a:srgbClr val="000000"/>
                </a:solidFill>
              </a:rPr>
              <a:t> </a:t>
            </a:r>
            <a:r>
              <a:rPr lang="en-US" sz="2991">
                <a:solidFill>
                  <a:srgbClr val="000000"/>
                </a:solidFill>
              </a:rPr>
              <a:t>This causes the star to </a:t>
            </a:r>
            <a:r>
              <a:rPr b="1" lang="en-US" sz="2991">
                <a:solidFill>
                  <a:srgbClr val="000000"/>
                </a:solidFill>
              </a:rPr>
              <a:t>release more heat</a:t>
            </a:r>
            <a:r>
              <a:rPr lang="en-US" sz="2991">
                <a:solidFill>
                  <a:srgbClr val="000000"/>
                </a:solidFill>
              </a:rPr>
              <a:t>. </a:t>
            </a:r>
            <a:endParaRPr sz="2991"/>
          </a:p>
          <a:p>
            <a:pPr indent="-50800" lvl="0" marL="228600" rtl="0" algn="l">
              <a:lnSpc>
                <a:spcPct val="90000"/>
              </a:lnSpc>
              <a:spcBef>
                <a:spcPts val="1000"/>
              </a:spcBef>
              <a:spcAft>
                <a:spcPts val="0"/>
              </a:spcAft>
              <a:buClr>
                <a:schemeClr val="dk1"/>
              </a:buClr>
              <a:buSzPts val="2800"/>
              <a:buNone/>
            </a:pPr>
            <a:r>
              <a:t/>
            </a:r>
            <a:endParaRPr sz="2991">
              <a:solidFill>
                <a:srgbClr val="000000"/>
              </a:solidFill>
            </a:endParaRPr>
          </a:p>
          <a:p>
            <a:pPr indent="-240785" lvl="0" marL="228600" rtl="0" algn="l">
              <a:lnSpc>
                <a:spcPct val="90000"/>
              </a:lnSpc>
              <a:spcBef>
                <a:spcPts val="1000"/>
              </a:spcBef>
              <a:spcAft>
                <a:spcPts val="0"/>
              </a:spcAft>
              <a:buClr>
                <a:srgbClr val="000000"/>
              </a:buClr>
              <a:buSzPts val="2992"/>
              <a:buChar char="•"/>
            </a:pPr>
            <a:r>
              <a:rPr lang="en-US" sz="2991">
                <a:solidFill>
                  <a:srgbClr val="000000"/>
                </a:solidFill>
              </a:rPr>
              <a:t>As a result, the </a:t>
            </a:r>
            <a:r>
              <a:rPr b="1" lang="en-US" sz="2991">
                <a:solidFill>
                  <a:srgbClr val="000000"/>
                </a:solidFill>
              </a:rPr>
              <a:t>outer</a:t>
            </a:r>
            <a:r>
              <a:rPr lang="en-US" sz="2991">
                <a:solidFill>
                  <a:srgbClr val="000000"/>
                </a:solidFill>
              </a:rPr>
              <a:t> </a:t>
            </a:r>
            <a:r>
              <a:rPr b="1" lang="en-US" sz="2991">
                <a:solidFill>
                  <a:srgbClr val="000000"/>
                </a:solidFill>
              </a:rPr>
              <a:t>part</a:t>
            </a:r>
            <a:r>
              <a:rPr lang="en-US" sz="2991">
                <a:solidFill>
                  <a:srgbClr val="000000"/>
                </a:solidFill>
              </a:rPr>
              <a:t> of the star </a:t>
            </a:r>
            <a:r>
              <a:rPr b="1" lang="en-US" sz="2991">
                <a:solidFill>
                  <a:srgbClr val="000000"/>
                </a:solidFill>
              </a:rPr>
              <a:t>expands</a:t>
            </a:r>
            <a:r>
              <a:rPr lang="en-US" sz="2991">
                <a:solidFill>
                  <a:srgbClr val="000000"/>
                </a:solidFill>
              </a:rPr>
              <a:t>. </a:t>
            </a:r>
            <a:endParaRPr sz="2991"/>
          </a:p>
          <a:p>
            <a:pPr indent="-50800" lvl="0" marL="228600" rtl="0" algn="l">
              <a:lnSpc>
                <a:spcPct val="90000"/>
              </a:lnSpc>
              <a:spcBef>
                <a:spcPts val="1000"/>
              </a:spcBef>
              <a:spcAft>
                <a:spcPts val="0"/>
              </a:spcAft>
              <a:buClr>
                <a:schemeClr val="dk1"/>
              </a:buClr>
              <a:buSzPts val="2800"/>
              <a:buNone/>
            </a:pPr>
            <a:r>
              <a:t/>
            </a:r>
            <a:endParaRPr sz="2991">
              <a:solidFill>
                <a:srgbClr val="000000"/>
              </a:solidFill>
            </a:endParaRPr>
          </a:p>
          <a:p>
            <a:pPr indent="-228600" lvl="0" marL="228600" rtl="0" algn="l">
              <a:lnSpc>
                <a:spcPct val="90000"/>
              </a:lnSpc>
              <a:spcBef>
                <a:spcPts val="1000"/>
              </a:spcBef>
              <a:spcAft>
                <a:spcPts val="0"/>
              </a:spcAft>
              <a:buClr>
                <a:srgbClr val="000000"/>
              </a:buClr>
              <a:buSzPts val="2800"/>
              <a:buChar char="•"/>
            </a:pPr>
            <a:r>
              <a:rPr lang="en-US" sz="2991">
                <a:solidFill>
                  <a:srgbClr val="000000"/>
                </a:solidFill>
              </a:rPr>
              <a:t>The star now becomes a huge structure, </a:t>
            </a:r>
            <a:r>
              <a:rPr b="1" lang="en-US" sz="2991">
                <a:solidFill>
                  <a:srgbClr val="000000"/>
                </a:solidFill>
              </a:rPr>
              <a:t>and is known as a </a:t>
            </a:r>
            <a:r>
              <a:rPr b="1" lang="en-US" sz="2991">
                <a:solidFill>
                  <a:srgbClr val="00324C"/>
                </a:solidFill>
              </a:rPr>
              <a:t>red giant</a:t>
            </a:r>
            <a:r>
              <a:rPr b="1" lang="en-US" sz="2800">
                <a:solidFill>
                  <a:srgbClr val="000000"/>
                </a:solidFill>
              </a:rPr>
              <a:t>.</a:t>
            </a:r>
            <a:endParaRPr sz="2800">
              <a:solidFill>
                <a:srgbClr val="000000"/>
              </a:solidFill>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picture containing indoor, table, lit, light&#10;&#10;Description automatically generated" id="165" name="Google Shape;165;p12"/>
          <p:cNvPicPr preferRelativeResize="0"/>
          <p:nvPr/>
        </p:nvPicPr>
        <p:blipFill rotWithShape="1">
          <a:blip r:embed="rId3">
            <a:alphaModFix/>
          </a:blip>
          <a:srcRect b="0" l="32834" r="2783" t="41461"/>
          <a:stretch/>
        </p:blipFill>
        <p:spPr>
          <a:xfrm>
            <a:off x="3860193" y="683518"/>
            <a:ext cx="3197662" cy="21810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txBox="1"/>
          <p:nvPr>
            <p:ph type="title"/>
          </p:nvPr>
        </p:nvSpPr>
        <p:spPr>
          <a:xfrm>
            <a:off x="191641" y="-27002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Phase 4 – The white dwarf </a:t>
            </a:r>
            <a:endParaRPr/>
          </a:p>
        </p:txBody>
      </p:sp>
      <p:sp>
        <p:nvSpPr>
          <p:cNvPr id="171" name="Google Shape;171;p13"/>
          <p:cNvSpPr txBox="1"/>
          <p:nvPr>
            <p:ph idx="1" type="body"/>
          </p:nvPr>
        </p:nvSpPr>
        <p:spPr>
          <a:xfrm>
            <a:off x="191641" y="1423617"/>
            <a:ext cx="8437667" cy="534951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000000"/>
              </a:buClr>
              <a:buSzPts val="2800"/>
              <a:buChar char="•"/>
            </a:pPr>
            <a:r>
              <a:rPr lang="en-US" sz="2800">
                <a:solidFill>
                  <a:srgbClr val="000000"/>
                </a:solidFill>
              </a:rPr>
              <a:t>Once the red giant has turned all the </a:t>
            </a:r>
            <a:r>
              <a:rPr b="1" lang="en-US" sz="2800">
                <a:solidFill>
                  <a:srgbClr val="000000"/>
                </a:solidFill>
              </a:rPr>
              <a:t>hydrogen </a:t>
            </a:r>
            <a:r>
              <a:rPr lang="en-US" sz="2800">
                <a:solidFill>
                  <a:srgbClr val="000000"/>
                </a:solidFill>
              </a:rPr>
              <a:t>to </a:t>
            </a:r>
            <a:r>
              <a:rPr b="1" lang="en-US" sz="2800">
                <a:solidFill>
                  <a:srgbClr val="000000"/>
                </a:solidFill>
              </a:rPr>
              <a:t>helium</a:t>
            </a:r>
            <a:r>
              <a:rPr lang="en-US" sz="2800">
                <a:solidFill>
                  <a:srgbClr val="000000"/>
                </a:solidFill>
              </a:rPr>
              <a:t> </a:t>
            </a:r>
            <a:endParaRPr/>
          </a:p>
          <a:p>
            <a:pPr indent="0" lvl="0" marL="0" rtl="0" algn="l">
              <a:lnSpc>
                <a:spcPct val="100000"/>
              </a:lnSpc>
              <a:spcBef>
                <a:spcPts val="0"/>
              </a:spcBef>
              <a:spcAft>
                <a:spcPts val="0"/>
              </a:spcAft>
              <a:buClr>
                <a:schemeClr val="dk1"/>
              </a:buClr>
              <a:buSzPts val="2800"/>
              <a:buNone/>
            </a:pPr>
            <a:r>
              <a:t/>
            </a:r>
            <a:endParaRPr sz="2800">
              <a:solidFill>
                <a:srgbClr val="000000"/>
              </a:solidFill>
            </a:endParaRPr>
          </a:p>
          <a:p>
            <a:pPr indent="-228600" lvl="0" marL="228600" rtl="0" algn="l">
              <a:lnSpc>
                <a:spcPct val="100000"/>
              </a:lnSpc>
              <a:spcBef>
                <a:spcPts val="0"/>
              </a:spcBef>
              <a:spcAft>
                <a:spcPts val="0"/>
              </a:spcAft>
              <a:buClr>
                <a:srgbClr val="000000"/>
              </a:buClr>
              <a:buSzPts val="2800"/>
              <a:buChar char="•"/>
            </a:pPr>
            <a:r>
              <a:rPr lang="en-US" sz="2800">
                <a:solidFill>
                  <a:srgbClr val="000000"/>
                </a:solidFill>
              </a:rPr>
              <a:t> </a:t>
            </a:r>
            <a:r>
              <a:rPr lang="en-US">
                <a:solidFill>
                  <a:srgbClr val="000000"/>
                </a:solidFill>
              </a:rPr>
              <a:t>S</a:t>
            </a:r>
            <a:r>
              <a:rPr lang="en-US" sz="2800">
                <a:solidFill>
                  <a:srgbClr val="000000"/>
                </a:solidFill>
              </a:rPr>
              <a:t>tar </a:t>
            </a:r>
            <a:r>
              <a:rPr b="1" lang="en-US" sz="2800">
                <a:solidFill>
                  <a:srgbClr val="000000"/>
                </a:solidFill>
              </a:rPr>
              <a:t>condenses</a:t>
            </a:r>
            <a:r>
              <a:rPr lang="en-US" sz="2800">
                <a:solidFill>
                  <a:srgbClr val="000000"/>
                </a:solidFill>
              </a:rPr>
              <a:t> and </a:t>
            </a:r>
            <a:r>
              <a:rPr b="1" lang="en-US" sz="2800">
                <a:solidFill>
                  <a:srgbClr val="000000"/>
                </a:solidFill>
              </a:rPr>
              <a:t>collapses</a:t>
            </a:r>
            <a:r>
              <a:rPr b="1" lang="en-US">
                <a:solidFill>
                  <a:srgbClr val="000000"/>
                </a:solidFill>
              </a:rPr>
              <a:t>, </a:t>
            </a:r>
            <a:r>
              <a:rPr lang="en-US" sz="2800">
                <a:solidFill>
                  <a:srgbClr val="000000"/>
                </a:solidFill>
              </a:rPr>
              <a:t>forming a tin</a:t>
            </a:r>
            <a:r>
              <a:rPr lang="en-US">
                <a:solidFill>
                  <a:srgbClr val="000000"/>
                </a:solidFill>
              </a:rPr>
              <a:t>y</a:t>
            </a:r>
            <a:r>
              <a:rPr lang="en-US" sz="2800">
                <a:solidFill>
                  <a:srgbClr val="000000"/>
                </a:solidFill>
              </a:rPr>
              <a:t> star called a </a:t>
            </a:r>
            <a:r>
              <a:rPr b="1" lang="en-US" sz="2800">
                <a:solidFill>
                  <a:srgbClr val="00324C"/>
                </a:solidFill>
              </a:rPr>
              <a:t>white dwarf</a:t>
            </a:r>
            <a:r>
              <a:rPr lang="en-US" sz="2800">
                <a:solidFill>
                  <a:srgbClr val="000000"/>
                </a:solidFill>
              </a:rPr>
              <a:t>.</a:t>
            </a:r>
            <a:endParaRPr/>
          </a:p>
          <a:p>
            <a:pPr indent="-228600" lvl="0" marL="228600" rtl="0" algn="l">
              <a:lnSpc>
                <a:spcPct val="100000"/>
              </a:lnSpc>
              <a:spcBef>
                <a:spcPts val="0"/>
              </a:spcBef>
              <a:spcAft>
                <a:spcPts val="0"/>
              </a:spcAft>
              <a:buClr>
                <a:schemeClr val="dk1"/>
              </a:buClr>
              <a:buSzPts val="2800"/>
              <a:buFont typeface="Calibri"/>
              <a:buNone/>
            </a:pPr>
            <a:r>
              <a:t/>
            </a:r>
            <a:endParaRPr sz="2800">
              <a:solidFill>
                <a:srgbClr val="000000"/>
              </a:solidFill>
            </a:endParaRPr>
          </a:p>
          <a:p>
            <a:pPr indent="-228600" lvl="0" marL="228600" rtl="0" algn="l">
              <a:lnSpc>
                <a:spcPct val="100000"/>
              </a:lnSpc>
              <a:spcBef>
                <a:spcPts val="0"/>
              </a:spcBef>
              <a:spcAft>
                <a:spcPts val="0"/>
              </a:spcAft>
              <a:buClr>
                <a:srgbClr val="000000"/>
              </a:buClr>
              <a:buSzPts val="2800"/>
              <a:buChar char="•"/>
            </a:pPr>
            <a:r>
              <a:rPr lang="en-US">
                <a:solidFill>
                  <a:srgbClr val="000000"/>
                </a:solidFill>
              </a:rPr>
              <a:t>Has</a:t>
            </a:r>
            <a:r>
              <a:rPr lang="en-US" sz="2800">
                <a:solidFill>
                  <a:srgbClr val="000000"/>
                </a:solidFill>
              </a:rPr>
              <a:t> </a:t>
            </a:r>
            <a:r>
              <a:rPr b="1" lang="en-US" sz="2800">
                <a:solidFill>
                  <a:srgbClr val="000000"/>
                </a:solidFill>
              </a:rPr>
              <a:t>one-quarter</a:t>
            </a:r>
            <a:r>
              <a:rPr lang="en-US" sz="2800">
                <a:solidFill>
                  <a:srgbClr val="000000"/>
                </a:solidFill>
              </a:rPr>
              <a:t> of its original </a:t>
            </a:r>
            <a:r>
              <a:rPr b="1" lang="en-US" sz="2800">
                <a:solidFill>
                  <a:srgbClr val="000000"/>
                </a:solidFill>
              </a:rPr>
              <a:t>mass</a:t>
            </a:r>
            <a:r>
              <a:rPr lang="en-US" sz="2800">
                <a:solidFill>
                  <a:srgbClr val="000000"/>
                </a:solidFill>
              </a:rPr>
              <a:t> left. </a:t>
            </a:r>
            <a:endParaRPr/>
          </a:p>
          <a:p>
            <a:pPr indent="-50800" lvl="0" marL="228600" rtl="0" algn="l">
              <a:lnSpc>
                <a:spcPct val="100000"/>
              </a:lnSpc>
              <a:spcBef>
                <a:spcPts val="0"/>
              </a:spcBef>
              <a:spcAft>
                <a:spcPts val="0"/>
              </a:spcAft>
              <a:buClr>
                <a:schemeClr val="dk1"/>
              </a:buClr>
              <a:buSzPts val="2800"/>
              <a:buNone/>
            </a:pPr>
            <a:r>
              <a:t/>
            </a:r>
            <a:endParaRPr>
              <a:solidFill>
                <a:srgbClr val="000000"/>
              </a:solidFill>
            </a:endParaRPr>
          </a:p>
          <a:p>
            <a:pPr indent="-228600" lvl="0" marL="228600" rtl="0" algn="l">
              <a:lnSpc>
                <a:spcPct val="100000"/>
              </a:lnSpc>
              <a:spcBef>
                <a:spcPts val="0"/>
              </a:spcBef>
              <a:spcAft>
                <a:spcPts val="0"/>
              </a:spcAft>
              <a:buClr>
                <a:srgbClr val="000000"/>
              </a:buClr>
              <a:buSzPts val="2800"/>
              <a:buChar char="•"/>
            </a:pPr>
            <a:r>
              <a:rPr lang="en-US" sz="2800">
                <a:solidFill>
                  <a:srgbClr val="000000"/>
                </a:solidFill>
              </a:rPr>
              <a:t>The white dwarf will produce </a:t>
            </a:r>
            <a:r>
              <a:rPr b="1" lang="en-US" sz="2800">
                <a:solidFill>
                  <a:srgbClr val="000000"/>
                </a:solidFill>
              </a:rPr>
              <a:t>less and less light </a:t>
            </a:r>
            <a:r>
              <a:rPr lang="en-US" sz="2800">
                <a:solidFill>
                  <a:srgbClr val="000000"/>
                </a:solidFill>
              </a:rPr>
              <a:t>until eventually </a:t>
            </a:r>
            <a:r>
              <a:rPr lang="en-US" sz="2800">
                <a:solidFill>
                  <a:srgbClr val="000000"/>
                </a:solidFill>
              </a:rPr>
              <a:t>it produces no more light.</a:t>
            </a:r>
            <a:endParaRPr sz="2800">
              <a:solidFill>
                <a:srgbClr val="000000"/>
              </a:solidFill>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picture containing star, sitting, black, dark&#10;&#10;Description automatically generated" id="172" name="Google Shape;172;p13"/>
          <p:cNvPicPr preferRelativeResize="0"/>
          <p:nvPr/>
        </p:nvPicPr>
        <p:blipFill rotWithShape="1">
          <a:blip r:embed="rId3">
            <a:alphaModFix/>
          </a:blip>
          <a:srcRect b="15745" l="20253" r="22957" t="15746"/>
          <a:stretch/>
        </p:blipFill>
        <p:spPr>
          <a:xfrm>
            <a:off x="8783050" y="1839751"/>
            <a:ext cx="3217309" cy="29113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5"/>
          <p:cNvSpPr txBox="1"/>
          <p:nvPr>
            <p:ph idx="1" type="body"/>
          </p:nvPr>
        </p:nvSpPr>
        <p:spPr>
          <a:xfrm>
            <a:off x="838200" y="3884815"/>
            <a:ext cx="10515600" cy="229214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90000"/>
              </a:lnSpc>
              <a:spcBef>
                <a:spcPts val="0"/>
              </a:spcBef>
              <a:spcAft>
                <a:spcPts val="0"/>
              </a:spcAft>
              <a:buClr>
                <a:schemeClr val="dk1"/>
              </a:buClr>
              <a:buSzPct val="100000"/>
              <a:buNone/>
            </a:pPr>
            <a:r>
              <a:rPr lang="en-US" sz="4000"/>
              <a:t>Describe what a galaxy is and what’s inside it. </a:t>
            </a:r>
            <a:endParaRPr/>
          </a:p>
          <a:p>
            <a:pPr indent="0" lvl="0" marL="0" rtl="0" algn="ctr">
              <a:lnSpc>
                <a:spcPct val="90000"/>
              </a:lnSpc>
              <a:spcBef>
                <a:spcPts val="1000"/>
              </a:spcBef>
              <a:spcAft>
                <a:spcPts val="0"/>
              </a:spcAft>
              <a:buClr>
                <a:schemeClr val="dk1"/>
              </a:buClr>
              <a:buSzPct val="100000"/>
              <a:buNone/>
            </a:pPr>
            <a:r>
              <a:t/>
            </a:r>
            <a:endParaRPr sz="4000"/>
          </a:p>
          <a:p>
            <a:pPr indent="0" lvl="0" marL="0" rtl="0" algn="ctr">
              <a:lnSpc>
                <a:spcPct val="90000"/>
              </a:lnSpc>
              <a:spcBef>
                <a:spcPts val="1000"/>
              </a:spcBef>
              <a:spcAft>
                <a:spcPts val="0"/>
              </a:spcAft>
              <a:buClr>
                <a:schemeClr val="dk1"/>
              </a:buClr>
              <a:buSzPct val="100000"/>
              <a:buNone/>
            </a:pPr>
            <a:r>
              <a:rPr lang="en-US" sz="4000"/>
              <a:t>Discuss what the solar system is and the arrangement of the planets </a:t>
            </a:r>
            <a:endParaRPr sz="4000"/>
          </a:p>
        </p:txBody>
      </p:sp>
      <p:pic>
        <p:nvPicPr>
          <p:cNvPr descr="5to La 59 60 - Lessons - Blendspace" id="178" name="Google Shape;178;p15"/>
          <p:cNvPicPr preferRelativeResize="0"/>
          <p:nvPr/>
        </p:nvPicPr>
        <p:blipFill rotWithShape="1">
          <a:blip r:embed="rId3">
            <a:alphaModFix/>
          </a:blip>
          <a:srcRect b="0" l="0" r="0" t="0"/>
          <a:stretch/>
        </p:blipFill>
        <p:spPr>
          <a:xfrm>
            <a:off x="3315826" y="306100"/>
            <a:ext cx="5933469" cy="32919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words </a:t>
            </a:r>
            <a:endParaRPr/>
          </a:p>
        </p:txBody>
      </p:sp>
      <p:sp>
        <p:nvSpPr>
          <p:cNvPr id="185" name="Google Shape;185;p16"/>
          <p:cNvSpPr/>
          <p:nvPr/>
        </p:nvSpPr>
        <p:spPr>
          <a:xfrm>
            <a:off x="1149844" y="1784996"/>
            <a:ext cx="2299689" cy="706333"/>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Universe </a:t>
            </a:r>
            <a:endParaRPr/>
          </a:p>
        </p:txBody>
      </p:sp>
      <p:sp>
        <p:nvSpPr>
          <p:cNvPr id="186" name="Google Shape;186;p16"/>
          <p:cNvSpPr/>
          <p:nvPr/>
        </p:nvSpPr>
        <p:spPr>
          <a:xfrm>
            <a:off x="1089614" y="4768202"/>
            <a:ext cx="2299689" cy="706333"/>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Galaxy</a:t>
            </a:r>
            <a:endParaRPr b="0" i="0" sz="3200" u="none" cap="none" strike="noStrike">
              <a:solidFill>
                <a:schemeClr val="lt1"/>
              </a:solidFill>
              <a:latin typeface="Calibri"/>
              <a:ea typeface="Calibri"/>
              <a:cs typeface="Calibri"/>
              <a:sym typeface="Calibri"/>
            </a:endParaRPr>
          </a:p>
        </p:txBody>
      </p:sp>
      <p:sp>
        <p:nvSpPr>
          <p:cNvPr id="187" name="Google Shape;187;p16"/>
          <p:cNvSpPr/>
          <p:nvPr/>
        </p:nvSpPr>
        <p:spPr>
          <a:xfrm>
            <a:off x="4688809" y="3235076"/>
            <a:ext cx="2299689" cy="706333"/>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Solar system </a:t>
            </a:r>
            <a:endParaRPr b="0" i="0" sz="3200" u="none" cap="none" strike="noStrike">
              <a:solidFill>
                <a:schemeClr val="lt1"/>
              </a:solidFill>
              <a:latin typeface="Calibri"/>
              <a:ea typeface="Calibri"/>
              <a:cs typeface="Calibri"/>
              <a:sym typeface="Calibri"/>
            </a:endParaRPr>
          </a:p>
        </p:txBody>
      </p:sp>
      <p:sp>
        <p:nvSpPr>
          <p:cNvPr id="188" name="Google Shape;188;p16"/>
          <p:cNvSpPr/>
          <p:nvPr/>
        </p:nvSpPr>
        <p:spPr>
          <a:xfrm>
            <a:off x="8245114" y="1784996"/>
            <a:ext cx="2299689" cy="706333"/>
          </a:xfrm>
          <a:prstGeom prst="rect">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Orbit  </a:t>
            </a:r>
            <a:endParaRPr b="0" i="0" sz="3200" u="none" cap="none" strike="noStrike">
              <a:solidFill>
                <a:schemeClr val="lt1"/>
              </a:solidFill>
              <a:latin typeface="Calibri"/>
              <a:ea typeface="Calibri"/>
              <a:cs typeface="Calibri"/>
              <a:sym typeface="Calibri"/>
            </a:endParaRPr>
          </a:p>
        </p:txBody>
      </p:sp>
      <p:sp>
        <p:nvSpPr>
          <p:cNvPr id="189" name="Google Shape;189;p16"/>
          <p:cNvSpPr/>
          <p:nvPr/>
        </p:nvSpPr>
        <p:spPr>
          <a:xfrm>
            <a:off x="8167545" y="4768202"/>
            <a:ext cx="2299689" cy="706333"/>
          </a:xfrm>
          <a:prstGeom prst="rect">
            <a:avLst/>
          </a:prstGeom>
          <a:solidFill>
            <a:srgbClr val="7030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Gravity </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Solar System, Galaxy, Universe: What's the Difference? | Night Sky Network" id="195" name="Google Shape;195;p17"/>
          <p:cNvPicPr preferRelativeResize="0"/>
          <p:nvPr/>
        </p:nvPicPr>
        <p:blipFill rotWithShape="1">
          <a:blip r:embed="rId3">
            <a:alphaModFix/>
          </a:blip>
          <a:srcRect b="0" l="0" r="0" t="0"/>
          <a:stretch/>
        </p:blipFill>
        <p:spPr>
          <a:xfrm>
            <a:off x="-105008" y="0"/>
            <a:ext cx="12369051" cy="6892290"/>
          </a:xfrm>
          <a:prstGeom prst="rect">
            <a:avLst/>
          </a:prstGeom>
          <a:noFill/>
          <a:ln>
            <a:noFill/>
          </a:ln>
        </p:spPr>
      </p:pic>
      <p:sp>
        <p:nvSpPr>
          <p:cNvPr id="196" name="Google Shape;196;p17"/>
          <p:cNvSpPr txBox="1"/>
          <p:nvPr>
            <p:ph type="title"/>
          </p:nvPr>
        </p:nvSpPr>
        <p:spPr>
          <a:xfrm>
            <a:off x="831848" y="2249978"/>
            <a:ext cx="11011015" cy="285559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Bodoni"/>
              <a:buNone/>
            </a:pPr>
            <a:r>
              <a:rPr b="1" lang="en-US" sz="6600">
                <a:solidFill>
                  <a:schemeClr val="lt1"/>
                </a:solidFill>
                <a:latin typeface="Bodoni"/>
                <a:ea typeface="Bodoni"/>
                <a:cs typeface="Bodoni"/>
                <a:sym typeface="Bodoni"/>
              </a:rPr>
              <a:t>What is in the universe ?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537051" y="-41768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Galaxies </a:t>
            </a:r>
            <a:endParaRPr/>
          </a:p>
        </p:txBody>
      </p:sp>
      <p:sp>
        <p:nvSpPr>
          <p:cNvPr id="203" name="Google Shape;203;p18"/>
          <p:cNvSpPr txBox="1"/>
          <p:nvPr>
            <p:ph idx="1" type="body"/>
          </p:nvPr>
        </p:nvSpPr>
        <p:spPr>
          <a:xfrm>
            <a:off x="662985" y="2290818"/>
            <a:ext cx="10515600" cy="380609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3200"/>
              <a:buChar char="•"/>
            </a:pPr>
            <a:r>
              <a:rPr lang="en-US" sz="3200">
                <a:solidFill>
                  <a:srgbClr val="000000"/>
                </a:solidFill>
              </a:rPr>
              <a:t>Galaxies are constantly </a:t>
            </a:r>
            <a:r>
              <a:rPr b="1" lang="en-US" sz="3200">
                <a:solidFill>
                  <a:srgbClr val="000000"/>
                </a:solidFill>
              </a:rPr>
              <a:t>moving away </a:t>
            </a:r>
            <a:r>
              <a:rPr lang="en-US" sz="3200">
                <a:solidFill>
                  <a:srgbClr val="000000"/>
                </a:solidFill>
              </a:rPr>
              <a:t>from each other.</a:t>
            </a:r>
            <a:endParaRPr/>
          </a:p>
          <a:p>
            <a:pPr indent="0" lvl="0" marL="0" rtl="0" algn="l">
              <a:lnSpc>
                <a:spcPct val="90000"/>
              </a:lnSpc>
              <a:spcBef>
                <a:spcPts val="1000"/>
              </a:spcBef>
              <a:spcAft>
                <a:spcPts val="0"/>
              </a:spcAft>
              <a:buClr>
                <a:schemeClr val="dk1"/>
              </a:buClr>
              <a:buSzPts val="3200"/>
              <a:buNone/>
            </a:pPr>
            <a:r>
              <a:t/>
            </a:r>
            <a:endParaRPr sz="3200"/>
          </a:p>
          <a:p>
            <a:pPr indent="-228600" lvl="0" marL="228600" rtl="0" algn="l">
              <a:lnSpc>
                <a:spcPct val="90000"/>
              </a:lnSpc>
              <a:spcBef>
                <a:spcPts val="1000"/>
              </a:spcBef>
              <a:spcAft>
                <a:spcPts val="0"/>
              </a:spcAft>
              <a:buClr>
                <a:srgbClr val="000000"/>
              </a:buClr>
              <a:buSzPts val="3200"/>
              <a:buChar char="•"/>
            </a:pPr>
            <a:r>
              <a:rPr lang="en-US" sz="3200">
                <a:solidFill>
                  <a:srgbClr val="000000"/>
                </a:solidFill>
              </a:rPr>
              <a:t> A galaxy can be </a:t>
            </a:r>
            <a:r>
              <a:rPr b="1" lang="en-US" sz="3200">
                <a:solidFill>
                  <a:srgbClr val="000000"/>
                </a:solidFill>
              </a:rPr>
              <a:t>elliptical</a:t>
            </a:r>
            <a:r>
              <a:rPr lang="en-US" sz="3200">
                <a:solidFill>
                  <a:srgbClr val="000000"/>
                </a:solidFill>
              </a:rPr>
              <a:t> or </a:t>
            </a:r>
            <a:r>
              <a:rPr b="1" lang="en-US" sz="3200">
                <a:solidFill>
                  <a:srgbClr val="000000"/>
                </a:solidFill>
              </a:rPr>
              <a:t>spiral-shaped.</a:t>
            </a:r>
            <a:endParaRPr/>
          </a:p>
          <a:p>
            <a:pPr indent="-25400" lvl="0" marL="228600" rtl="0" algn="l">
              <a:lnSpc>
                <a:spcPct val="90000"/>
              </a:lnSpc>
              <a:spcBef>
                <a:spcPts val="1000"/>
              </a:spcBef>
              <a:spcAft>
                <a:spcPts val="0"/>
              </a:spcAft>
              <a:buClr>
                <a:schemeClr val="dk1"/>
              </a:buClr>
              <a:buSzPts val="3200"/>
              <a:buNone/>
            </a:pPr>
            <a:r>
              <a:t/>
            </a:r>
            <a:endParaRPr b="1" sz="3200">
              <a:solidFill>
                <a:srgbClr val="000000"/>
              </a:solidFill>
            </a:endParaRPr>
          </a:p>
          <a:p>
            <a:pPr indent="-50800" lvl="0" marL="228600" rtl="0" algn="l">
              <a:lnSpc>
                <a:spcPct val="90000"/>
              </a:lnSpc>
              <a:spcBef>
                <a:spcPts val="1000"/>
              </a:spcBef>
              <a:spcAft>
                <a:spcPts val="0"/>
              </a:spcAft>
              <a:buClr>
                <a:schemeClr val="dk1"/>
              </a:buClr>
              <a:buSzPts val="2800"/>
              <a:buNone/>
            </a:pPr>
            <a:r>
              <a:t/>
            </a:r>
            <a:endParaRPr/>
          </a:p>
        </p:txBody>
      </p:sp>
      <p:sp>
        <p:nvSpPr>
          <p:cNvPr id="204" name="Google Shape;204;p18"/>
          <p:cNvSpPr/>
          <p:nvPr/>
        </p:nvSpPr>
        <p:spPr>
          <a:xfrm>
            <a:off x="702682" y="514691"/>
            <a:ext cx="10436206" cy="1615258"/>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 galaxy is a </a:t>
            </a:r>
            <a:r>
              <a:rPr b="1" i="0" lang="en-US" sz="2800" u="none" cap="none" strike="noStrike">
                <a:solidFill>
                  <a:srgbClr val="000000"/>
                </a:solidFill>
                <a:latin typeface="Calibri"/>
                <a:ea typeface="Calibri"/>
                <a:cs typeface="Calibri"/>
                <a:sym typeface="Calibri"/>
              </a:rPr>
              <a:t>collection</a:t>
            </a:r>
            <a:r>
              <a:rPr b="0" i="0" lang="en-US" sz="2800" u="none" cap="none" strike="noStrike">
                <a:solidFill>
                  <a:srgbClr val="000000"/>
                </a:solidFill>
                <a:latin typeface="Calibri"/>
                <a:ea typeface="Calibri"/>
                <a:cs typeface="Calibri"/>
                <a:sym typeface="Calibri"/>
              </a:rPr>
              <a:t> of millions or billions of </a:t>
            </a:r>
            <a:r>
              <a:rPr b="1" i="0" lang="en-US" sz="2800" u="none" cap="none" strike="noStrike">
                <a:solidFill>
                  <a:srgbClr val="000000"/>
                </a:solidFill>
                <a:latin typeface="Calibri"/>
                <a:ea typeface="Calibri"/>
                <a:cs typeface="Calibri"/>
                <a:sym typeface="Calibri"/>
              </a:rPr>
              <a:t>stars</a:t>
            </a:r>
            <a:r>
              <a:rPr b="0" i="0" lang="en-US" sz="2800" u="none" cap="none" strike="noStrike">
                <a:solidFill>
                  <a:srgbClr val="000000"/>
                </a:solidFill>
                <a:latin typeface="Calibri"/>
                <a:ea typeface="Calibri"/>
                <a:cs typeface="Calibri"/>
                <a:sym typeface="Calibri"/>
              </a:rPr>
              <a:t>, along with </a:t>
            </a:r>
            <a:r>
              <a:rPr b="1" i="0" lang="en-US" sz="2800" u="none" cap="none" strike="noStrike">
                <a:solidFill>
                  <a:srgbClr val="000000"/>
                </a:solidFill>
                <a:latin typeface="Calibri"/>
                <a:ea typeface="Calibri"/>
                <a:cs typeface="Calibri"/>
                <a:sym typeface="Calibri"/>
              </a:rPr>
              <a:t>gas</a:t>
            </a:r>
            <a:r>
              <a:rPr b="0" i="0" lang="en-US" sz="2800" u="none" cap="none" strike="noStrike">
                <a:solidFill>
                  <a:srgbClr val="000000"/>
                </a:solidFill>
                <a:latin typeface="Calibri"/>
                <a:ea typeface="Calibri"/>
                <a:cs typeface="Calibri"/>
                <a:sym typeface="Calibri"/>
              </a:rPr>
              <a:t> and </a:t>
            </a:r>
            <a:r>
              <a:rPr b="1" i="0" lang="en-US" sz="2800" u="none" cap="none" strike="noStrike">
                <a:solidFill>
                  <a:srgbClr val="000000"/>
                </a:solidFill>
                <a:latin typeface="Calibri"/>
                <a:ea typeface="Calibri"/>
                <a:cs typeface="Calibri"/>
                <a:sym typeface="Calibri"/>
              </a:rPr>
              <a:t>dust</a:t>
            </a:r>
            <a:r>
              <a:rPr b="0" i="0" lang="en-US" sz="2800" u="none" cap="none" strike="noStrike">
                <a:solidFill>
                  <a:srgbClr val="000000"/>
                </a:solidFill>
                <a:latin typeface="Calibri"/>
                <a:ea typeface="Calibri"/>
                <a:cs typeface="Calibri"/>
                <a:sym typeface="Calibri"/>
              </a:rPr>
              <a:t>, all held together by </a:t>
            </a:r>
            <a:r>
              <a:rPr b="1" i="0" lang="en-US" sz="2800" u="none" cap="none" strike="noStrike">
                <a:solidFill>
                  <a:srgbClr val="000000"/>
                </a:solidFill>
                <a:latin typeface="Calibri"/>
                <a:ea typeface="Calibri"/>
                <a:cs typeface="Calibri"/>
                <a:sym typeface="Calibri"/>
              </a:rPr>
              <a:t>gravitational forces</a:t>
            </a:r>
            <a:r>
              <a:rPr b="0" i="0" lang="en-US" sz="2800" u="none" cap="none" strike="noStrike">
                <a:solidFill>
                  <a:srgbClr val="000000"/>
                </a:solidFill>
                <a:latin typeface="Calibri"/>
                <a:ea typeface="Calibri"/>
                <a:cs typeface="Calibri"/>
                <a:sym typeface="Calibri"/>
              </a:rPr>
              <a:t>.</a:t>
            </a:r>
            <a:endParaRPr/>
          </a:p>
        </p:txBody>
      </p:sp>
      <p:pic>
        <p:nvPicPr>
          <p:cNvPr id="205" name="Google Shape;205;p18"/>
          <p:cNvPicPr preferRelativeResize="0"/>
          <p:nvPr/>
        </p:nvPicPr>
        <p:blipFill rotWithShape="1">
          <a:blip r:embed="rId3">
            <a:alphaModFix/>
          </a:blip>
          <a:srcRect b="0" l="0" r="0" t="0"/>
          <a:stretch/>
        </p:blipFill>
        <p:spPr>
          <a:xfrm>
            <a:off x="2104361" y="4016546"/>
            <a:ext cx="7632848" cy="26939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11" name="Google Shape;2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12" name="Google Shape;212;p19"/>
          <p:cNvPicPr preferRelativeResize="0"/>
          <p:nvPr/>
        </p:nvPicPr>
        <p:blipFill rotWithShape="1">
          <a:blip r:embed="rId3">
            <a:alphaModFix/>
          </a:blip>
          <a:srcRect b="0" l="0" r="0" t="0"/>
          <a:stretch/>
        </p:blipFill>
        <p:spPr>
          <a:xfrm>
            <a:off x="87492" y="0"/>
            <a:ext cx="12017016"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0"/>
          <p:cNvSpPr txBox="1"/>
          <p:nvPr>
            <p:ph type="title"/>
          </p:nvPr>
        </p:nvSpPr>
        <p:spPr>
          <a:xfrm>
            <a:off x="662985" y="-25529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Our solar system </a:t>
            </a:r>
            <a:endParaRPr/>
          </a:p>
        </p:txBody>
      </p:sp>
      <p:sp>
        <p:nvSpPr>
          <p:cNvPr id="219" name="Google Shape;219;p20"/>
          <p:cNvSpPr/>
          <p:nvPr/>
        </p:nvSpPr>
        <p:spPr>
          <a:xfrm>
            <a:off x="817667" y="947070"/>
            <a:ext cx="10436206" cy="1615258"/>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Our solar system is made up of the </a:t>
            </a:r>
            <a:r>
              <a:rPr b="1" i="0" lang="en-US" sz="3200" u="none" cap="none" strike="noStrike">
                <a:solidFill>
                  <a:srgbClr val="000000"/>
                </a:solidFill>
                <a:latin typeface="Calibri"/>
                <a:ea typeface="Calibri"/>
                <a:cs typeface="Calibri"/>
                <a:sym typeface="Calibri"/>
              </a:rPr>
              <a:t>Sun </a:t>
            </a:r>
            <a:r>
              <a:rPr b="0" i="0" lang="en-US" sz="3200" u="none" cap="none" strike="noStrike">
                <a:solidFill>
                  <a:srgbClr val="000000"/>
                </a:solidFill>
                <a:latin typeface="Calibri"/>
                <a:ea typeface="Calibri"/>
                <a:cs typeface="Calibri"/>
                <a:sym typeface="Calibri"/>
              </a:rPr>
              <a:t>and the </a:t>
            </a:r>
            <a:r>
              <a:rPr b="1" i="0" lang="en-US" sz="3200" u="none" cap="none" strike="noStrike">
                <a:solidFill>
                  <a:srgbClr val="000000"/>
                </a:solidFill>
                <a:latin typeface="Calibri"/>
                <a:ea typeface="Calibri"/>
                <a:cs typeface="Calibri"/>
                <a:sym typeface="Calibri"/>
              </a:rPr>
              <a:t>planets</a:t>
            </a:r>
            <a:r>
              <a:rPr b="0" i="0" lang="en-US" sz="3200" u="none" cap="none" strike="noStrike">
                <a:solidFill>
                  <a:srgbClr val="000000"/>
                </a:solidFill>
                <a:latin typeface="Calibri"/>
                <a:ea typeface="Calibri"/>
                <a:cs typeface="Calibri"/>
                <a:sym typeface="Calibri"/>
              </a:rPr>
              <a:t> that </a:t>
            </a:r>
            <a:r>
              <a:rPr b="1" i="0" lang="en-US" sz="3200" u="none" cap="none" strike="noStrike">
                <a:solidFill>
                  <a:srgbClr val="000000"/>
                </a:solidFill>
                <a:latin typeface="Calibri"/>
                <a:ea typeface="Calibri"/>
                <a:cs typeface="Calibri"/>
                <a:sym typeface="Calibri"/>
              </a:rPr>
              <a:t>orbit</a:t>
            </a:r>
            <a:r>
              <a:rPr b="0" i="0" lang="en-US" sz="3200" u="none" cap="none" strike="noStrike">
                <a:solidFill>
                  <a:srgbClr val="000000"/>
                </a:solidFill>
                <a:latin typeface="Calibri"/>
                <a:ea typeface="Calibri"/>
                <a:cs typeface="Calibri"/>
                <a:sym typeface="Calibri"/>
              </a:rPr>
              <a:t> (to travel around) around it.</a:t>
            </a:r>
            <a:endParaRPr/>
          </a:p>
        </p:txBody>
      </p:sp>
      <p:pic>
        <p:nvPicPr>
          <p:cNvPr descr="A black and blue text&#10;&#10;Description automatically generated" id="220" name="Google Shape;220;p20"/>
          <p:cNvPicPr preferRelativeResize="0"/>
          <p:nvPr/>
        </p:nvPicPr>
        <p:blipFill rotWithShape="1">
          <a:blip r:embed="rId3">
            <a:alphaModFix/>
          </a:blip>
          <a:srcRect b="0" l="0" r="0" t="0"/>
          <a:stretch/>
        </p:blipFill>
        <p:spPr>
          <a:xfrm>
            <a:off x="3531665" y="2615419"/>
            <a:ext cx="4862952" cy="4234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4400"/>
              <a:buFont typeface="Calibri"/>
              <a:buNone/>
            </a:pPr>
            <a:r>
              <a:rPr lang="en-US">
                <a:solidFill>
                  <a:srgbClr val="000000"/>
                </a:solidFill>
                <a:latin typeface="Calibri"/>
                <a:ea typeface="Calibri"/>
                <a:cs typeface="Calibri"/>
                <a:sym typeface="Calibri"/>
              </a:rPr>
              <a:t>W</a:t>
            </a:r>
            <a:r>
              <a:rPr lang="en-US" sz="4400">
                <a:solidFill>
                  <a:srgbClr val="000000"/>
                </a:solidFill>
                <a:latin typeface="Calibri"/>
                <a:ea typeface="Calibri"/>
                <a:cs typeface="Calibri"/>
                <a:sym typeface="Calibri"/>
              </a:rPr>
              <a:t>hat determines how fast planets orbit the sun </a:t>
            </a:r>
            <a:endParaRPr/>
          </a:p>
        </p:txBody>
      </p:sp>
      <p:pic>
        <p:nvPicPr>
          <p:cNvPr descr="A black and blue text&#10;&#10;Description automatically generated" id="227" name="Google Shape;227;p21"/>
          <p:cNvPicPr preferRelativeResize="0"/>
          <p:nvPr>
            <p:ph idx="4294967295" type="body"/>
          </p:nvPr>
        </p:nvPicPr>
        <p:blipFill rotWithShape="1">
          <a:blip r:embed="rId3">
            <a:alphaModFix/>
          </a:blip>
          <a:srcRect b="0" l="0" r="0" t="0"/>
          <a:stretch/>
        </p:blipFill>
        <p:spPr>
          <a:xfrm>
            <a:off x="3333749" y="1549681"/>
            <a:ext cx="5895975" cy="51336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idx="1" type="body"/>
          </p:nvPr>
        </p:nvSpPr>
        <p:spPr>
          <a:xfrm>
            <a:off x="838200" y="3884815"/>
            <a:ext cx="10515600" cy="229214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None/>
            </a:pPr>
            <a:r>
              <a:rPr lang="en-US" sz="4000"/>
              <a:t>Define what a star is </a:t>
            </a:r>
            <a:endParaRPr/>
          </a:p>
          <a:p>
            <a:pPr indent="0" lvl="0" marL="0" rtl="0" algn="ctr">
              <a:lnSpc>
                <a:spcPct val="90000"/>
              </a:lnSpc>
              <a:spcBef>
                <a:spcPts val="1000"/>
              </a:spcBef>
              <a:spcAft>
                <a:spcPts val="0"/>
              </a:spcAft>
              <a:buClr>
                <a:schemeClr val="dk1"/>
              </a:buClr>
              <a:buSzPts val="4000"/>
              <a:buNone/>
            </a:pPr>
            <a:r>
              <a:t/>
            </a:r>
            <a:endParaRPr sz="4000"/>
          </a:p>
          <a:p>
            <a:pPr indent="0" lvl="0" marL="0" rtl="0" algn="ctr">
              <a:lnSpc>
                <a:spcPct val="90000"/>
              </a:lnSpc>
              <a:spcBef>
                <a:spcPts val="1000"/>
              </a:spcBef>
              <a:spcAft>
                <a:spcPts val="0"/>
              </a:spcAft>
              <a:buClr>
                <a:schemeClr val="dk1"/>
              </a:buClr>
              <a:buSzPts val="4000"/>
              <a:buNone/>
            </a:pPr>
            <a:r>
              <a:rPr lang="en-US" sz="4000"/>
              <a:t>Explain the lifecycle of a star</a:t>
            </a:r>
            <a:endParaRPr/>
          </a:p>
        </p:txBody>
      </p:sp>
      <p:pic>
        <p:nvPicPr>
          <p:cNvPr descr="5to La 59 60 - Lessons - Blendspace" id="96" name="Google Shape;96;p2"/>
          <p:cNvPicPr preferRelativeResize="0"/>
          <p:nvPr/>
        </p:nvPicPr>
        <p:blipFill rotWithShape="1">
          <a:blip r:embed="rId3">
            <a:alphaModFix/>
          </a:blip>
          <a:srcRect b="0" l="0" r="0" t="0"/>
          <a:stretch/>
        </p:blipFill>
        <p:spPr>
          <a:xfrm>
            <a:off x="3315826" y="306100"/>
            <a:ext cx="5933469" cy="32919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ph type="title"/>
          </p:nvPr>
        </p:nvSpPr>
        <p:spPr>
          <a:xfrm>
            <a:off x="502891" y="-3042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Gravity </a:t>
            </a:r>
            <a:endParaRPr/>
          </a:p>
        </p:txBody>
      </p:sp>
      <p:sp>
        <p:nvSpPr>
          <p:cNvPr id="234" name="Google Shape;234;p23"/>
          <p:cNvSpPr txBox="1"/>
          <p:nvPr>
            <p:ph idx="1" type="body"/>
          </p:nvPr>
        </p:nvSpPr>
        <p:spPr>
          <a:xfrm>
            <a:off x="981931" y="2935532"/>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solidFill>
                <a:srgbClr val="000000"/>
              </a:solidFill>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rPr>
              <a:t>T</a:t>
            </a:r>
            <a:r>
              <a:rPr lang="en-US" sz="2800">
                <a:solidFill>
                  <a:srgbClr val="000000"/>
                </a:solidFill>
              </a:rPr>
              <a:t>he </a:t>
            </a:r>
            <a:r>
              <a:rPr b="1" lang="en-US" sz="2800">
                <a:solidFill>
                  <a:srgbClr val="000000"/>
                </a:solidFill>
              </a:rPr>
              <a:t>bigger</a:t>
            </a:r>
            <a:r>
              <a:rPr lang="en-US" sz="2800">
                <a:solidFill>
                  <a:srgbClr val="000000"/>
                </a:solidFill>
              </a:rPr>
              <a:t> the </a:t>
            </a:r>
            <a:r>
              <a:rPr b="1" lang="en-US" sz="2800">
                <a:solidFill>
                  <a:srgbClr val="000000"/>
                </a:solidFill>
              </a:rPr>
              <a:t>mass</a:t>
            </a:r>
            <a:r>
              <a:rPr lang="en-US" sz="2800">
                <a:solidFill>
                  <a:srgbClr val="000000"/>
                </a:solidFill>
              </a:rPr>
              <a:t> the </a:t>
            </a:r>
            <a:r>
              <a:rPr b="1" lang="en-US" sz="2800">
                <a:solidFill>
                  <a:srgbClr val="000000"/>
                </a:solidFill>
              </a:rPr>
              <a:t>greater</a:t>
            </a:r>
            <a:r>
              <a:rPr lang="en-US" sz="2800">
                <a:solidFill>
                  <a:srgbClr val="000000"/>
                </a:solidFill>
              </a:rPr>
              <a:t> the </a:t>
            </a:r>
            <a:r>
              <a:rPr b="1" lang="en-US" sz="2800">
                <a:solidFill>
                  <a:srgbClr val="000000"/>
                </a:solidFill>
              </a:rPr>
              <a:t>gravity. </a:t>
            </a:r>
            <a:endParaRPr sz="2800">
              <a:solidFill>
                <a:srgbClr val="000000"/>
              </a:solidFill>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000000"/>
              </a:buClr>
              <a:buSzPts val="2800"/>
              <a:buChar char="•"/>
            </a:pPr>
            <a:r>
              <a:rPr lang="en-US" sz="2800">
                <a:solidFill>
                  <a:srgbClr val="000000"/>
                </a:solidFill>
              </a:rPr>
              <a:t>Therefore, the gravity of the Sun holds the planets in their orbit around the Sun. </a:t>
            </a:r>
            <a:endParaRPr/>
          </a:p>
          <a:p>
            <a:pPr indent="0" lvl="0" marL="0" rtl="0" algn="l">
              <a:lnSpc>
                <a:spcPct val="90000"/>
              </a:lnSpc>
              <a:spcBef>
                <a:spcPts val="1000"/>
              </a:spcBef>
              <a:spcAft>
                <a:spcPts val="0"/>
              </a:spcAft>
              <a:buClr>
                <a:schemeClr val="dk1"/>
              </a:buClr>
              <a:buSzPts val="2800"/>
              <a:buNone/>
            </a:pPr>
            <a:r>
              <a:t/>
            </a:r>
            <a:endParaRPr>
              <a:solidFill>
                <a:srgbClr val="000000"/>
              </a:solidFill>
            </a:endParaRPr>
          </a:p>
        </p:txBody>
      </p:sp>
      <p:sp>
        <p:nvSpPr>
          <p:cNvPr id="235" name="Google Shape;235;p23"/>
          <p:cNvSpPr/>
          <p:nvPr/>
        </p:nvSpPr>
        <p:spPr>
          <a:xfrm>
            <a:off x="981931" y="949807"/>
            <a:ext cx="10436206" cy="1615258"/>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Is a </a:t>
            </a:r>
            <a:r>
              <a:rPr b="1" i="0" lang="en-US" sz="3200" u="none" cap="none" strike="noStrike">
                <a:solidFill>
                  <a:srgbClr val="000000"/>
                </a:solidFill>
                <a:latin typeface="Calibri"/>
                <a:ea typeface="Calibri"/>
                <a:cs typeface="Calibri"/>
                <a:sym typeface="Calibri"/>
              </a:rPr>
              <a:t>force</a:t>
            </a:r>
            <a:r>
              <a:rPr b="0" i="0" lang="en-US" sz="3200" u="none" cap="none" strike="noStrike">
                <a:solidFill>
                  <a:srgbClr val="000000"/>
                </a:solidFill>
                <a:latin typeface="Calibri"/>
                <a:ea typeface="Calibri"/>
                <a:cs typeface="Calibri"/>
                <a:sym typeface="Calibri"/>
              </a:rPr>
              <a:t> a planet and other bodies have that </a:t>
            </a:r>
            <a:r>
              <a:rPr b="1" i="0" lang="en-US" sz="3200" u="none" cap="none" strike="noStrike">
                <a:solidFill>
                  <a:srgbClr val="000000"/>
                </a:solidFill>
                <a:latin typeface="Calibri"/>
                <a:ea typeface="Calibri"/>
                <a:cs typeface="Calibri"/>
                <a:sym typeface="Calibri"/>
              </a:rPr>
              <a:t>pulls</a:t>
            </a:r>
            <a:r>
              <a:rPr b="0" i="0" lang="en-US" sz="3200" u="none" cap="none" strike="noStrike">
                <a:solidFill>
                  <a:srgbClr val="000000"/>
                </a:solidFill>
                <a:latin typeface="Calibri"/>
                <a:ea typeface="Calibri"/>
                <a:cs typeface="Calibri"/>
                <a:sym typeface="Calibri"/>
              </a:rPr>
              <a:t> objects </a:t>
            </a:r>
            <a:r>
              <a:rPr b="1" i="0" lang="en-US" sz="3200" u="none" cap="none" strike="noStrike">
                <a:solidFill>
                  <a:srgbClr val="000000"/>
                </a:solidFill>
                <a:latin typeface="Calibri"/>
                <a:ea typeface="Calibri"/>
                <a:cs typeface="Calibri"/>
                <a:sym typeface="Calibri"/>
              </a:rPr>
              <a:t>towards their centers</a:t>
            </a:r>
            <a:r>
              <a:rPr b="0" i="0" lang="en-US" sz="3200" u="none" cap="none" strike="noStrike">
                <a:solidFill>
                  <a:srgbClr val="000000"/>
                </a:solidFill>
                <a:latin typeface="Calibri"/>
                <a:ea typeface="Calibri"/>
                <a:cs typeface="Calibri"/>
                <a:sym typeface="Calibri"/>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three solar systems have the greatest gravitational pull   </a:t>
            </a:r>
            <a:endParaRPr/>
          </a:p>
        </p:txBody>
      </p:sp>
      <p:sp>
        <p:nvSpPr>
          <p:cNvPr id="242" name="Google Shape;242;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43" name="Google Shape;243;p22">
            <a:hlinkClick r:id="rId3"/>
          </p:cNvPr>
          <p:cNvPicPr preferRelativeResize="0"/>
          <p:nvPr/>
        </p:nvPicPr>
        <p:blipFill rotWithShape="1">
          <a:blip r:embed="rId4">
            <a:alphaModFix/>
          </a:blip>
          <a:srcRect b="0" l="0" r="0" t="0"/>
          <a:stretch/>
        </p:blipFill>
        <p:spPr>
          <a:xfrm>
            <a:off x="1906037" y="1690688"/>
            <a:ext cx="8379926" cy="46706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782571" y="576263"/>
            <a:ext cx="10515600" cy="285273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An astronaut in space is weightless. </a:t>
            </a:r>
            <a:br>
              <a:rPr lang="en-US"/>
            </a:br>
            <a:br>
              <a:rPr lang="en-US"/>
            </a:br>
            <a:r>
              <a:rPr lang="en-US"/>
              <a:t>Has the astronaut the same mass in space as on earth? </a:t>
            </a:r>
            <a:endParaRPr/>
          </a:p>
        </p:txBody>
      </p:sp>
      <p:sp>
        <p:nvSpPr>
          <p:cNvPr id="250" name="Google Shape;250;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rPr lang="en-US"/>
              <a:t>Explain your answer</a:t>
            </a:r>
            <a:endParaRPr/>
          </a:p>
        </p:txBody>
      </p:sp>
      <p:pic>
        <p:nvPicPr>
          <p:cNvPr id="251" name="Google Shape;251;p26"/>
          <p:cNvPicPr preferRelativeResize="0"/>
          <p:nvPr/>
        </p:nvPicPr>
        <p:blipFill rotWithShape="1">
          <a:blip r:embed="rId3">
            <a:alphaModFix/>
          </a:blip>
          <a:srcRect b="0" l="0" r="0" t="0"/>
          <a:stretch/>
        </p:blipFill>
        <p:spPr>
          <a:xfrm>
            <a:off x="6148929" y="3429000"/>
            <a:ext cx="5328839" cy="33094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How Often Will the Planets Literally Align for You? Answer: Never |  HowStuffWorks" id="256" name="Google Shape;256;p27"/>
          <p:cNvPicPr preferRelativeResize="0"/>
          <p:nvPr/>
        </p:nvPicPr>
        <p:blipFill rotWithShape="1">
          <a:blip r:embed="rId3">
            <a:alphaModFix/>
          </a:blip>
          <a:srcRect b="0" l="0" r="0" t="0"/>
          <a:stretch/>
        </p:blipFill>
        <p:spPr>
          <a:xfrm>
            <a:off x="1" y="-3681"/>
            <a:ext cx="12192000" cy="6861681"/>
          </a:xfrm>
          <a:prstGeom prst="rect">
            <a:avLst/>
          </a:prstGeom>
          <a:noFill/>
          <a:ln>
            <a:noFill/>
          </a:ln>
        </p:spPr>
      </p:pic>
      <p:sp>
        <p:nvSpPr>
          <p:cNvPr id="257" name="Google Shape;257;p27"/>
          <p:cNvSpPr txBox="1"/>
          <p:nvPr>
            <p:ph type="ctrTitle"/>
          </p:nvPr>
        </p:nvSpPr>
        <p:spPr>
          <a:xfrm>
            <a:off x="1579419" y="3001039"/>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alibri"/>
              <a:buNone/>
            </a:pPr>
            <a:r>
              <a:rPr b="1" lang="en-US">
                <a:solidFill>
                  <a:schemeClr val="lt1"/>
                </a:solidFill>
              </a:rPr>
              <a:t>Planets</a:t>
            </a:r>
            <a:r>
              <a:rPr lang="en-US">
                <a:solidFill>
                  <a:schemeClr val="lt1"/>
                </a:solidFil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A close up of a logo&#10;&#10;Description automatically generated" id="264" name="Google Shape;264;p28"/>
          <p:cNvPicPr preferRelativeResize="0"/>
          <p:nvPr>
            <p:ph idx="1" type="body"/>
          </p:nvPr>
        </p:nvPicPr>
        <p:blipFill rotWithShape="1">
          <a:blip r:embed="rId3">
            <a:alphaModFix/>
          </a:blip>
          <a:srcRect b="0" l="0" r="4158" t="0"/>
          <a:stretch/>
        </p:blipFill>
        <p:spPr>
          <a:xfrm>
            <a:off x="2540608" y="706912"/>
            <a:ext cx="7011209" cy="57328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739642"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Planets </a:t>
            </a:r>
            <a:endParaRPr/>
          </a:p>
        </p:txBody>
      </p:sp>
      <p:sp>
        <p:nvSpPr>
          <p:cNvPr id="270" name="Google Shape;270;p29"/>
          <p:cNvSpPr txBox="1"/>
          <p:nvPr>
            <p:ph idx="1" type="body"/>
          </p:nvPr>
        </p:nvSpPr>
        <p:spPr>
          <a:xfrm>
            <a:off x="542069" y="1631685"/>
            <a:ext cx="10811731" cy="2847232"/>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00000"/>
              </a:lnSpc>
              <a:spcBef>
                <a:spcPts val="0"/>
              </a:spcBef>
              <a:spcAft>
                <a:spcPts val="0"/>
              </a:spcAft>
              <a:buClr>
                <a:srgbClr val="000000"/>
              </a:buClr>
              <a:buSzPct val="100000"/>
              <a:buChar char="•"/>
            </a:pPr>
            <a:r>
              <a:rPr lang="en-US" sz="4500">
                <a:solidFill>
                  <a:srgbClr val="000000"/>
                </a:solidFill>
              </a:rPr>
              <a:t>Within our solar system there are three types of planet:</a:t>
            </a:r>
            <a:endParaRPr/>
          </a:p>
          <a:p>
            <a:pPr indent="0" lvl="0" marL="0" rtl="0" algn="l">
              <a:lnSpc>
                <a:spcPct val="100000"/>
              </a:lnSpc>
              <a:spcBef>
                <a:spcPts val="0"/>
              </a:spcBef>
              <a:spcAft>
                <a:spcPts val="0"/>
              </a:spcAft>
              <a:buClr>
                <a:schemeClr val="dk1"/>
              </a:buClr>
              <a:buSzPct val="100000"/>
              <a:buNone/>
            </a:pPr>
            <a:r>
              <a:t/>
            </a:r>
            <a:endParaRPr sz="4500">
              <a:solidFill>
                <a:srgbClr val="000000"/>
              </a:solidFill>
            </a:endParaRPr>
          </a:p>
          <a:p>
            <a:pPr indent="-228600" lvl="1" marL="685800" rtl="0" algn="l">
              <a:lnSpc>
                <a:spcPct val="100000"/>
              </a:lnSpc>
              <a:spcBef>
                <a:spcPts val="0"/>
              </a:spcBef>
              <a:spcAft>
                <a:spcPts val="0"/>
              </a:spcAft>
              <a:buClr>
                <a:srgbClr val="1B9AD7"/>
              </a:buClr>
              <a:buSzPct val="100000"/>
              <a:buFont typeface="Courier New"/>
              <a:buChar char="o"/>
            </a:pPr>
            <a:r>
              <a:rPr lang="en-US" sz="4500">
                <a:solidFill>
                  <a:srgbClr val="000000"/>
                </a:solidFill>
              </a:rPr>
              <a:t>Terrestrial planets</a:t>
            </a:r>
            <a:endParaRPr/>
          </a:p>
          <a:p>
            <a:pPr indent="0" lvl="1" marL="457200" rtl="0" algn="l">
              <a:lnSpc>
                <a:spcPct val="100000"/>
              </a:lnSpc>
              <a:spcBef>
                <a:spcPts val="0"/>
              </a:spcBef>
              <a:spcAft>
                <a:spcPts val="0"/>
              </a:spcAft>
              <a:buClr>
                <a:srgbClr val="1B9AD7"/>
              </a:buClr>
              <a:buSzPct val="100000"/>
              <a:buNone/>
            </a:pPr>
            <a:r>
              <a:t/>
            </a:r>
            <a:endParaRPr sz="4500">
              <a:solidFill>
                <a:srgbClr val="000000"/>
              </a:solidFill>
            </a:endParaRPr>
          </a:p>
          <a:p>
            <a:pPr indent="-228600" lvl="1" marL="685800" rtl="0" algn="l">
              <a:lnSpc>
                <a:spcPct val="100000"/>
              </a:lnSpc>
              <a:spcBef>
                <a:spcPts val="0"/>
              </a:spcBef>
              <a:spcAft>
                <a:spcPts val="0"/>
              </a:spcAft>
              <a:buClr>
                <a:srgbClr val="1B9AD7"/>
              </a:buClr>
              <a:buSzPct val="100000"/>
              <a:buFont typeface="Courier New"/>
              <a:buChar char="o"/>
            </a:pPr>
            <a:r>
              <a:rPr lang="en-US" sz="4500">
                <a:solidFill>
                  <a:srgbClr val="000000"/>
                </a:solidFill>
              </a:rPr>
              <a:t>Jovian planets</a:t>
            </a:r>
            <a:endParaRPr/>
          </a:p>
          <a:p>
            <a:pPr indent="0" lvl="1" marL="457200" rtl="0" algn="l">
              <a:lnSpc>
                <a:spcPct val="100000"/>
              </a:lnSpc>
              <a:spcBef>
                <a:spcPts val="0"/>
              </a:spcBef>
              <a:spcAft>
                <a:spcPts val="0"/>
              </a:spcAft>
              <a:buClr>
                <a:srgbClr val="1B9AD7"/>
              </a:buClr>
              <a:buSzPct val="100000"/>
              <a:buNone/>
            </a:pPr>
            <a:r>
              <a:t/>
            </a:r>
            <a:endParaRPr sz="4500">
              <a:solidFill>
                <a:srgbClr val="000000"/>
              </a:solidFill>
            </a:endParaRPr>
          </a:p>
          <a:p>
            <a:pPr indent="-228600" lvl="1" marL="685800" rtl="0" algn="l">
              <a:lnSpc>
                <a:spcPct val="100000"/>
              </a:lnSpc>
              <a:spcBef>
                <a:spcPts val="0"/>
              </a:spcBef>
              <a:spcAft>
                <a:spcPts val="0"/>
              </a:spcAft>
              <a:buClr>
                <a:srgbClr val="1B9AD7"/>
              </a:buClr>
              <a:buSzPct val="100000"/>
              <a:buFont typeface="Courier New"/>
              <a:buChar char="o"/>
            </a:pPr>
            <a:r>
              <a:rPr lang="en-US" sz="4500">
                <a:solidFill>
                  <a:srgbClr val="000000"/>
                </a:solidFill>
              </a:rPr>
              <a:t>Dwarf planets, or planetoids.</a:t>
            </a:r>
            <a:endParaRPr/>
          </a:p>
          <a:p>
            <a:pPr indent="-139700" lvl="0" marL="228600" rtl="0" algn="l">
              <a:lnSpc>
                <a:spcPct val="100000"/>
              </a:lnSpc>
              <a:spcBef>
                <a:spcPts val="0"/>
              </a:spcBef>
              <a:spcAft>
                <a:spcPts val="0"/>
              </a:spcAft>
              <a:buClr>
                <a:schemeClr val="dk1"/>
              </a:buClr>
              <a:buSzPct val="100000"/>
              <a:buNone/>
            </a:pPr>
            <a:r>
              <a:t/>
            </a:r>
            <a:endParaRPr sz="2000">
              <a:solidFill>
                <a:srgbClr val="000000"/>
              </a:solidFill>
            </a:endParaRPr>
          </a:p>
          <a:p>
            <a:pPr indent="-104140" lvl="0" marL="228600" rtl="0" algn="l">
              <a:lnSpc>
                <a:spcPct val="90000"/>
              </a:lnSpc>
              <a:spcBef>
                <a:spcPts val="1000"/>
              </a:spcBef>
              <a:spcAft>
                <a:spcPts val="0"/>
              </a:spcAft>
              <a:buClr>
                <a:schemeClr val="dk1"/>
              </a:buClr>
              <a:buSzPct val="100000"/>
              <a:buNone/>
            </a:pPr>
            <a:r>
              <a:t/>
            </a:r>
            <a:endParaRPr/>
          </a:p>
        </p:txBody>
      </p:sp>
      <p:pic>
        <p:nvPicPr>
          <p:cNvPr id="271" name="Google Shape;271;p29"/>
          <p:cNvPicPr preferRelativeResize="0"/>
          <p:nvPr/>
        </p:nvPicPr>
        <p:blipFill rotWithShape="1">
          <a:blip r:embed="rId3">
            <a:alphaModFix/>
          </a:blip>
          <a:srcRect b="0" l="0" r="0" t="0"/>
          <a:stretch/>
        </p:blipFill>
        <p:spPr>
          <a:xfrm>
            <a:off x="-98558" y="5049315"/>
            <a:ext cx="12192000" cy="135874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564428" y="-7134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Terrestrial planets </a:t>
            </a:r>
            <a:endParaRPr/>
          </a:p>
        </p:txBody>
      </p:sp>
      <p:sp>
        <p:nvSpPr>
          <p:cNvPr id="277" name="Google Shape;277;p30"/>
          <p:cNvSpPr txBox="1"/>
          <p:nvPr>
            <p:ph idx="1" type="body"/>
          </p:nvPr>
        </p:nvSpPr>
        <p:spPr>
          <a:xfrm>
            <a:off x="767020" y="5215698"/>
            <a:ext cx="10515600" cy="100730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3200"/>
              <a:buChar char="•"/>
            </a:pPr>
            <a:r>
              <a:rPr lang="en-US" sz="3200">
                <a:solidFill>
                  <a:srgbClr val="000000"/>
                </a:solidFill>
              </a:rPr>
              <a:t>Each of these planets has a solid inner core, liquid mantle and a solid crust. </a:t>
            </a:r>
            <a:endParaRPr/>
          </a:p>
          <a:p>
            <a:pPr indent="-25400" lvl="0" marL="228600" rtl="0" algn="l">
              <a:lnSpc>
                <a:spcPct val="90000"/>
              </a:lnSpc>
              <a:spcBef>
                <a:spcPts val="1000"/>
              </a:spcBef>
              <a:spcAft>
                <a:spcPts val="0"/>
              </a:spcAft>
              <a:buClr>
                <a:schemeClr val="dk1"/>
              </a:buClr>
              <a:buSzPts val="3200"/>
              <a:buNone/>
            </a:pPr>
            <a:r>
              <a:t/>
            </a:r>
            <a:endParaRPr sz="3200">
              <a:solidFill>
                <a:srgbClr val="000000"/>
              </a:solidFill>
            </a:endParaRPr>
          </a:p>
          <a:p>
            <a:pPr indent="0" lvl="0" marL="0" rtl="0" algn="l">
              <a:lnSpc>
                <a:spcPct val="90000"/>
              </a:lnSpc>
              <a:spcBef>
                <a:spcPts val="1000"/>
              </a:spcBef>
              <a:spcAft>
                <a:spcPts val="0"/>
              </a:spcAft>
              <a:buClr>
                <a:schemeClr val="dk1"/>
              </a:buClr>
              <a:buSzPts val="2800"/>
              <a:buNone/>
            </a:pPr>
            <a:r>
              <a:t/>
            </a:r>
            <a:endParaRPr/>
          </a:p>
        </p:txBody>
      </p:sp>
      <p:sp>
        <p:nvSpPr>
          <p:cNvPr id="278" name="Google Shape;278;p30"/>
          <p:cNvSpPr txBox="1"/>
          <p:nvPr/>
        </p:nvSpPr>
        <p:spPr>
          <a:xfrm>
            <a:off x="767020" y="1052533"/>
            <a:ext cx="1117098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The four </a:t>
            </a:r>
            <a:r>
              <a:rPr b="1" i="0" lang="en-US" sz="2800" u="none" cap="none" strike="noStrike">
                <a:solidFill>
                  <a:srgbClr val="000000"/>
                </a:solidFill>
                <a:latin typeface="Calibri"/>
                <a:ea typeface="Calibri"/>
                <a:cs typeface="Calibri"/>
                <a:sym typeface="Calibri"/>
              </a:rPr>
              <a:t>inner planets </a:t>
            </a:r>
            <a:r>
              <a:rPr b="0" i="0" lang="en-US" sz="2800" u="none" cap="none" strike="noStrike">
                <a:solidFill>
                  <a:srgbClr val="000000"/>
                </a:solidFill>
                <a:latin typeface="Calibri"/>
                <a:ea typeface="Calibri"/>
                <a:cs typeface="Calibri"/>
                <a:sym typeface="Calibri"/>
              </a:rPr>
              <a:t>(Mercury, Venus, Earth and Mars) are known as  </a:t>
            </a:r>
            <a:r>
              <a:rPr b="1" i="0" lang="en-US" sz="2800" u="none" cap="none" strike="noStrike">
                <a:solidFill>
                  <a:srgbClr val="000000"/>
                </a:solidFill>
                <a:latin typeface="Calibri"/>
                <a:ea typeface="Calibri"/>
                <a:cs typeface="Calibri"/>
                <a:sym typeface="Calibri"/>
              </a:rPr>
              <a:t>terrestrial</a:t>
            </a:r>
            <a:r>
              <a:rPr b="0" i="0" lang="en-US" sz="2800" u="none" cap="none" strike="noStrike">
                <a:solidFill>
                  <a:srgbClr val="000000"/>
                </a:solidFill>
                <a:latin typeface="Calibri"/>
                <a:ea typeface="Calibri"/>
                <a:cs typeface="Calibri"/>
                <a:sym typeface="Calibri"/>
              </a:rPr>
              <a:t> (rocky) </a:t>
            </a:r>
            <a:r>
              <a:rPr b="1" i="0" lang="en-US" sz="2800" u="none" cap="none" strike="noStrike">
                <a:solidFill>
                  <a:srgbClr val="000000"/>
                </a:solidFill>
                <a:latin typeface="Calibri"/>
                <a:ea typeface="Calibri"/>
                <a:cs typeface="Calibri"/>
                <a:sym typeface="Calibri"/>
              </a:rPr>
              <a:t>planets. </a:t>
            </a:r>
            <a:endParaRPr b="0" i="0" sz="2800" u="none" cap="none" strike="noStrike">
              <a:solidFill>
                <a:srgbClr val="000000"/>
              </a:solidFill>
              <a:latin typeface="Calibri"/>
              <a:ea typeface="Calibri"/>
              <a:cs typeface="Calibri"/>
              <a:sym typeface="Calibri"/>
            </a:endParaRPr>
          </a:p>
        </p:txBody>
      </p:sp>
      <p:pic>
        <p:nvPicPr>
          <p:cNvPr id="279" name="Google Shape;279;p30"/>
          <p:cNvPicPr preferRelativeResize="0"/>
          <p:nvPr/>
        </p:nvPicPr>
        <p:blipFill rotWithShape="1">
          <a:blip r:embed="rId3">
            <a:alphaModFix/>
          </a:blip>
          <a:srcRect b="0" l="0" r="0" t="0"/>
          <a:stretch/>
        </p:blipFill>
        <p:spPr>
          <a:xfrm>
            <a:off x="1346200" y="2378096"/>
            <a:ext cx="9086850" cy="2250402"/>
          </a:xfrm>
          <a:prstGeom prst="rect">
            <a:avLst/>
          </a:prstGeom>
          <a:noFill/>
          <a:ln>
            <a:noFill/>
          </a:ln>
        </p:spPr>
      </p:pic>
      <p:sp>
        <p:nvSpPr>
          <p:cNvPr id="280" name="Google Shape;280;p30"/>
          <p:cNvSpPr/>
          <p:nvPr/>
        </p:nvSpPr>
        <p:spPr>
          <a:xfrm>
            <a:off x="6470650" y="3568700"/>
            <a:ext cx="1047750" cy="1007302"/>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748375" y="-252248"/>
            <a:ext cx="10397400" cy="10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lang="en-US" sz="4400">
                <a:solidFill>
                  <a:srgbClr val="000000"/>
                </a:solidFill>
              </a:rPr>
              <a:t>Jovian planets</a:t>
            </a:r>
            <a:endParaRPr/>
          </a:p>
        </p:txBody>
      </p:sp>
      <p:sp>
        <p:nvSpPr>
          <p:cNvPr id="286" name="Google Shape;286;p31"/>
          <p:cNvSpPr txBox="1"/>
          <p:nvPr>
            <p:ph idx="1" type="body"/>
          </p:nvPr>
        </p:nvSpPr>
        <p:spPr>
          <a:xfrm>
            <a:off x="588875" y="4716726"/>
            <a:ext cx="10764900" cy="23253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rgbClr val="000000"/>
              </a:buClr>
              <a:buSzPct val="100000"/>
              <a:buChar char="•"/>
            </a:pPr>
            <a:r>
              <a:rPr lang="en-US" sz="3200">
                <a:solidFill>
                  <a:srgbClr val="000000"/>
                </a:solidFill>
              </a:rPr>
              <a:t>Jupiter &amp; Saturn composed of </a:t>
            </a:r>
            <a:r>
              <a:rPr b="1" lang="en-US" sz="3200">
                <a:solidFill>
                  <a:srgbClr val="000000"/>
                </a:solidFill>
              </a:rPr>
              <a:t>helium</a:t>
            </a:r>
            <a:r>
              <a:rPr lang="en-US" sz="3200">
                <a:solidFill>
                  <a:srgbClr val="000000"/>
                </a:solidFill>
              </a:rPr>
              <a:t> and </a:t>
            </a:r>
            <a:r>
              <a:rPr b="1" lang="en-US" sz="3200">
                <a:solidFill>
                  <a:srgbClr val="000000"/>
                </a:solidFill>
              </a:rPr>
              <a:t>hydrogen</a:t>
            </a:r>
            <a:r>
              <a:rPr lang="en-US" sz="3200">
                <a:solidFill>
                  <a:srgbClr val="000000"/>
                </a:solidFill>
              </a:rPr>
              <a:t>. </a:t>
            </a:r>
            <a:endParaRPr/>
          </a:p>
          <a:p>
            <a:pPr indent="-71120" lvl="0" marL="228600" rtl="0" algn="l">
              <a:lnSpc>
                <a:spcPct val="90000"/>
              </a:lnSpc>
              <a:spcBef>
                <a:spcPts val="1000"/>
              </a:spcBef>
              <a:spcAft>
                <a:spcPts val="0"/>
              </a:spcAft>
              <a:buClr>
                <a:schemeClr val="dk1"/>
              </a:buClr>
              <a:buSzPct val="100000"/>
              <a:buNone/>
            </a:pPr>
            <a:r>
              <a:t/>
            </a:r>
            <a:endParaRPr sz="3200">
              <a:solidFill>
                <a:srgbClr val="000000"/>
              </a:solidFill>
            </a:endParaRPr>
          </a:p>
          <a:p>
            <a:pPr indent="-228600" lvl="0" marL="228600" rtl="0" algn="l">
              <a:lnSpc>
                <a:spcPct val="90000"/>
              </a:lnSpc>
              <a:spcBef>
                <a:spcPts val="1000"/>
              </a:spcBef>
              <a:spcAft>
                <a:spcPts val="0"/>
              </a:spcAft>
              <a:buClr>
                <a:srgbClr val="000000"/>
              </a:buClr>
              <a:buSzPct val="100000"/>
              <a:buChar char="•"/>
            </a:pPr>
            <a:r>
              <a:rPr lang="en-US" sz="3200">
                <a:solidFill>
                  <a:srgbClr val="000000"/>
                </a:solidFill>
              </a:rPr>
              <a:t>Uranus &amp; Neptune composed of ices. </a:t>
            </a:r>
            <a:endParaRPr/>
          </a:p>
          <a:p>
            <a:pPr indent="-71120" lvl="0" marL="228600" rtl="0" algn="l">
              <a:lnSpc>
                <a:spcPct val="90000"/>
              </a:lnSpc>
              <a:spcBef>
                <a:spcPts val="1000"/>
              </a:spcBef>
              <a:spcAft>
                <a:spcPts val="0"/>
              </a:spcAft>
              <a:buClr>
                <a:schemeClr val="dk1"/>
              </a:buClr>
              <a:buSzPct val="100000"/>
              <a:buNone/>
            </a:pPr>
            <a:r>
              <a:t/>
            </a:r>
            <a:endParaRPr sz="3200">
              <a:solidFill>
                <a:srgbClr val="000000"/>
              </a:solidFill>
            </a:endParaRPr>
          </a:p>
          <a:p>
            <a:pPr indent="-228600" lvl="0" marL="228600" rtl="0" algn="l">
              <a:lnSpc>
                <a:spcPct val="90000"/>
              </a:lnSpc>
              <a:spcBef>
                <a:spcPts val="1000"/>
              </a:spcBef>
              <a:spcAft>
                <a:spcPts val="0"/>
              </a:spcAft>
              <a:buClr>
                <a:srgbClr val="000000"/>
              </a:buClr>
              <a:buSzPct val="100000"/>
              <a:buChar char="•"/>
            </a:pPr>
            <a:r>
              <a:rPr lang="en-US" sz="3200">
                <a:solidFill>
                  <a:srgbClr val="000000"/>
                </a:solidFill>
              </a:rPr>
              <a:t>They are </a:t>
            </a:r>
            <a:r>
              <a:rPr b="1" lang="en-US" sz="3200">
                <a:solidFill>
                  <a:srgbClr val="000000"/>
                </a:solidFill>
              </a:rPr>
              <a:t>very large </a:t>
            </a:r>
            <a:r>
              <a:rPr lang="en-US" sz="3200">
                <a:solidFill>
                  <a:srgbClr val="000000"/>
                </a:solidFill>
              </a:rPr>
              <a:t>and have </a:t>
            </a:r>
            <a:r>
              <a:rPr b="1" lang="en-US" sz="3200">
                <a:solidFill>
                  <a:srgbClr val="000000"/>
                </a:solidFill>
              </a:rPr>
              <a:t>rings</a:t>
            </a:r>
            <a:r>
              <a:rPr lang="en-US" sz="3200">
                <a:solidFill>
                  <a:srgbClr val="000000"/>
                </a:solidFill>
              </a:rPr>
              <a:t> around them.</a:t>
            </a:r>
            <a:endParaRPr/>
          </a:p>
          <a:p>
            <a:pPr indent="-90804" lvl="0" marL="228600" rtl="0" algn="l">
              <a:lnSpc>
                <a:spcPct val="90000"/>
              </a:lnSpc>
              <a:spcBef>
                <a:spcPts val="1000"/>
              </a:spcBef>
              <a:spcAft>
                <a:spcPts val="0"/>
              </a:spcAft>
              <a:buClr>
                <a:schemeClr val="dk1"/>
              </a:buClr>
              <a:buSzPct val="100000"/>
              <a:buNone/>
            </a:pPr>
            <a:r>
              <a:t/>
            </a:r>
            <a:endParaRPr/>
          </a:p>
        </p:txBody>
      </p:sp>
      <p:sp>
        <p:nvSpPr>
          <p:cNvPr id="287" name="Google Shape;287;p31"/>
          <p:cNvSpPr txBox="1"/>
          <p:nvPr/>
        </p:nvSpPr>
        <p:spPr>
          <a:xfrm>
            <a:off x="1136479" y="683872"/>
            <a:ext cx="10165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The Jovian planets are the </a:t>
            </a:r>
            <a:r>
              <a:rPr b="1" i="0" lang="en-US" sz="2400" u="none" cap="none" strike="noStrike">
                <a:solidFill>
                  <a:srgbClr val="000000"/>
                </a:solidFill>
                <a:latin typeface="Calibri"/>
                <a:ea typeface="Calibri"/>
                <a:cs typeface="Calibri"/>
                <a:sym typeface="Calibri"/>
              </a:rPr>
              <a:t>gas giants </a:t>
            </a:r>
            <a:r>
              <a:rPr b="0" i="0" lang="en-US" sz="2400" u="none" cap="none" strike="noStrike">
                <a:solidFill>
                  <a:srgbClr val="000000"/>
                </a:solidFill>
                <a:latin typeface="Calibri"/>
                <a:ea typeface="Calibri"/>
                <a:cs typeface="Calibri"/>
                <a:sym typeface="Calibri"/>
              </a:rPr>
              <a:t>in our solar system</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288" name="Google Shape;288;p31"/>
          <p:cNvPicPr preferRelativeResize="0"/>
          <p:nvPr/>
        </p:nvPicPr>
        <p:blipFill rotWithShape="1">
          <a:blip r:embed="rId3">
            <a:alphaModFix/>
          </a:blip>
          <a:srcRect b="0" l="0" r="0" t="0"/>
          <a:stretch/>
        </p:blipFill>
        <p:spPr>
          <a:xfrm>
            <a:off x="1469066" y="2226945"/>
            <a:ext cx="8956009" cy="2489781"/>
          </a:xfrm>
          <a:prstGeom prst="rect">
            <a:avLst/>
          </a:prstGeom>
          <a:noFill/>
          <a:ln>
            <a:noFill/>
          </a:ln>
        </p:spPr>
      </p:pic>
      <p:sp>
        <p:nvSpPr>
          <p:cNvPr id="289" name="Google Shape;289;p31"/>
          <p:cNvSpPr/>
          <p:nvPr/>
        </p:nvSpPr>
        <p:spPr>
          <a:xfrm>
            <a:off x="2031804" y="1305424"/>
            <a:ext cx="7232700" cy="76830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Calibri"/>
                <a:ea typeface="Calibri"/>
                <a:cs typeface="Calibri"/>
                <a:sym typeface="Calibri"/>
              </a:rPr>
              <a:t>Gas Giant: planets made up of </a:t>
            </a:r>
            <a:r>
              <a:rPr b="1" i="0" lang="en-US" sz="2400" u="none" cap="none" strike="noStrike">
                <a:solidFill>
                  <a:schemeClr val="dk1"/>
                </a:solidFill>
                <a:latin typeface="Calibri"/>
                <a:ea typeface="Calibri"/>
                <a:cs typeface="Calibri"/>
                <a:sym typeface="Calibri"/>
              </a:rPr>
              <a:t>gas</a:t>
            </a:r>
            <a:r>
              <a:rPr b="0" i="0" lang="en-US" sz="2400" u="none" cap="none" strike="noStrike">
                <a:solidFill>
                  <a:schemeClr val="dk1"/>
                </a:solidFill>
                <a:latin typeface="Calibri"/>
                <a:ea typeface="Calibri"/>
                <a:cs typeface="Calibri"/>
                <a:sym typeface="Calibri"/>
              </a:rPr>
              <a:t> &amp; </a:t>
            </a:r>
            <a:r>
              <a:rPr b="1" i="0" lang="en-US" sz="2400" u="none" cap="none" strike="noStrike">
                <a:solidFill>
                  <a:schemeClr val="dk1"/>
                </a:solidFill>
                <a:latin typeface="Calibri"/>
                <a:ea typeface="Calibri"/>
                <a:cs typeface="Calibri"/>
                <a:sym typeface="Calibri"/>
              </a:rPr>
              <a:t>water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animEffect filter="fade" transition="in">
                                      <p:cBhvr>
                                        <p:cTn dur="500"/>
                                        <p:tgtEl>
                                          <p:spTgt spid="2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1" st="1"/>
                                            </p:txEl>
                                          </p:spTgt>
                                        </p:tgtEl>
                                        <p:attrNameLst>
                                          <p:attrName>style.visibility</p:attrName>
                                        </p:attrNameLst>
                                      </p:cBhvr>
                                      <p:to>
                                        <p:strVal val="visible"/>
                                      </p:to>
                                    </p:set>
                                    <p:animEffect filter="fade" transition="in">
                                      <p:cBhvr>
                                        <p:cTn dur="500"/>
                                        <p:tgtEl>
                                          <p:spTgt spid="2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2" st="2"/>
                                            </p:txEl>
                                          </p:spTgt>
                                        </p:tgtEl>
                                        <p:attrNameLst>
                                          <p:attrName>style.visibility</p:attrName>
                                        </p:attrNameLst>
                                      </p:cBhvr>
                                      <p:to>
                                        <p:strVal val="visible"/>
                                      </p:to>
                                    </p:set>
                                    <p:animEffect filter="fade" transition="in">
                                      <p:cBhvr>
                                        <p:cTn dur="500"/>
                                        <p:tgtEl>
                                          <p:spTgt spid="2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lang="en-US">
                <a:solidFill>
                  <a:srgbClr val="000000"/>
                </a:solidFill>
              </a:rPr>
              <a:t>Planetoid planet</a:t>
            </a:r>
            <a:endParaRPr/>
          </a:p>
        </p:txBody>
      </p:sp>
      <p:sp>
        <p:nvSpPr>
          <p:cNvPr id="295" name="Google Shape;295;p33"/>
          <p:cNvSpPr txBox="1"/>
          <p:nvPr>
            <p:ph idx="1" type="body"/>
          </p:nvPr>
        </p:nvSpPr>
        <p:spPr>
          <a:xfrm>
            <a:off x="443967" y="1825625"/>
            <a:ext cx="5573551" cy="503237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000000"/>
              </a:buClr>
              <a:buSzPts val="2800"/>
              <a:buChar char="•"/>
            </a:pPr>
            <a:r>
              <a:rPr lang="en-US">
                <a:solidFill>
                  <a:srgbClr val="000000"/>
                </a:solidFill>
              </a:rPr>
              <a:t>A planetoid is a ‘dwarf’ planet. These are objects that are:</a:t>
            </a:r>
            <a:endParaRPr/>
          </a:p>
          <a:p>
            <a:pPr indent="0" lvl="0" marL="0" rtl="0" algn="l">
              <a:lnSpc>
                <a:spcPct val="100000"/>
              </a:lnSpc>
              <a:spcBef>
                <a:spcPts val="0"/>
              </a:spcBef>
              <a:spcAft>
                <a:spcPts val="0"/>
              </a:spcAft>
              <a:buClr>
                <a:schemeClr val="dk1"/>
              </a:buClr>
              <a:buSzPts val="2800"/>
              <a:buNone/>
            </a:pPr>
            <a:r>
              <a:t/>
            </a:r>
            <a:endParaRPr>
              <a:solidFill>
                <a:srgbClr val="000000"/>
              </a:solidFill>
            </a:endParaRPr>
          </a:p>
          <a:p>
            <a:pPr indent="-228600" lvl="1" marL="685800" rtl="0" algn="l">
              <a:lnSpc>
                <a:spcPct val="100000"/>
              </a:lnSpc>
              <a:spcBef>
                <a:spcPts val="0"/>
              </a:spcBef>
              <a:spcAft>
                <a:spcPts val="0"/>
              </a:spcAft>
              <a:buClr>
                <a:srgbClr val="1B9AD7"/>
              </a:buClr>
              <a:buSzPts val="2800"/>
              <a:buFont typeface="Courier New"/>
              <a:buChar char="o"/>
            </a:pPr>
            <a:r>
              <a:rPr lang="en-US" sz="2800">
                <a:solidFill>
                  <a:srgbClr val="000000"/>
                </a:solidFill>
              </a:rPr>
              <a:t>Too large to be asteroids (which are rocky bodies located in our solar system)</a:t>
            </a:r>
            <a:endParaRPr/>
          </a:p>
          <a:p>
            <a:pPr indent="0" lvl="1" marL="457200" rtl="0" algn="l">
              <a:lnSpc>
                <a:spcPct val="100000"/>
              </a:lnSpc>
              <a:spcBef>
                <a:spcPts val="0"/>
              </a:spcBef>
              <a:spcAft>
                <a:spcPts val="0"/>
              </a:spcAft>
              <a:buClr>
                <a:srgbClr val="1B9AD7"/>
              </a:buClr>
              <a:buSzPts val="2800"/>
              <a:buNone/>
            </a:pPr>
            <a:r>
              <a:t/>
            </a:r>
            <a:endParaRPr sz="2800">
              <a:solidFill>
                <a:srgbClr val="000000"/>
              </a:solidFill>
            </a:endParaRPr>
          </a:p>
          <a:p>
            <a:pPr indent="-228600" lvl="1" marL="685800" rtl="0" algn="l">
              <a:lnSpc>
                <a:spcPct val="100000"/>
              </a:lnSpc>
              <a:spcBef>
                <a:spcPts val="0"/>
              </a:spcBef>
              <a:spcAft>
                <a:spcPts val="0"/>
              </a:spcAft>
              <a:buClr>
                <a:srgbClr val="1B9AD7"/>
              </a:buClr>
              <a:buSzPts val="2800"/>
              <a:buFont typeface="Courier New"/>
              <a:buChar char="o"/>
            </a:pPr>
            <a:r>
              <a:rPr lang="en-US" sz="2800">
                <a:solidFill>
                  <a:srgbClr val="000000"/>
                </a:solidFill>
              </a:rPr>
              <a:t>Too small to be planets.</a:t>
            </a:r>
            <a:endParaRPr/>
          </a:p>
          <a:p>
            <a:pPr indent="-228600" lvl="0" marL="228600" rtl="0" algn="l">
              <a:lnSpc>
                <a:spcPct val="100000"/>
              </a:lnSpc>
              <a:spcBef>
                <a:spcPts val="0"/>
              </a:spcBef>
              <a:spcAft>
                <a:spcPts val="0"/>
              </a:spcAft>
              <a:buClr>
                <a:schemeClr val="dk1"/>
              </a:buClr>
              <a:buSzPts val="2800"/>
              <a:buFont typeface="Calibri"/>
              <a:buNone/>
            </a:pPr>
            <a:r>
              <a:t/>
            </a:r>
            <a:endParaRPr>
              <a:solidFill>
                <a:srgbClr val="000000"/>
              </a:solidFill>
            </a:endParaRPr>
          </a:p>
          <a:p>
            <a:pPr indent="0" lvl="0" marL="228600" rtl="0" algn="l">
              <a:lnSpc>
                <a:spcPct val="100000"/>
              </a:lnSpc>
              <a:spcBef>
                <a:spcPts val="0"/>
              </a:spcBef>
              <a:spcAft>
                <a:spcPts val="0"/>
              </a:spcAft>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descr="A picture containing black, sitting, photo, white&#10;&#10;Description automatically generated" id="296" name="Google Shape;296;p33"/>
          <p:cNvPicPr preferRelativeResize="0"/>
          <p:nvPr/>
        </p:nvPicPr>
        <p:blipFill rotWithShape="1">
          <a:blip r:embed="rId3">
            <a:alphaModFix/>
          </a:blip>
          <a:srcRect b="0" l="0" r="0" t="0"/>
          <a:stretch/>
        </p:blipFill>
        <p:spPr>
          <a:xfrm>
            <a:off x="6488217" y="1107524"/>
            <a:ext cx="5376863" cy="473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do planets orbit </a:t>
            </a:r>
            <a:endParaRPr/>
          </a:p>
        </p:txBody>
      </p:sp>
      <p:sp>
        <p:nvSpPr>
          <p:cNvPr id="302" name="Google Shape;302;p34"/>
          <p:cNvSpPr txBox="1"/>
          <p:nvPr>
            <p:ph idx="1" type="body"/>
          </p:nvPr>
        </p:nvSpPr>
        <p:spPr>
          <a:xfrm>
            <a:off x="120460" y="2318415"/>
            <a:ext cx="8799047" cy="48872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lang="en-US" sz="2800">
                <a:solidFill>
                  <a:srgbClr val="000000"/>
                </a:solidFill>
              </a:rPr>
              <a:t>The planets orbit around the Sun. </a:t>
            </a:r>
            <a:endParaRPr/>
          </a:p>
          <a:p>
            <a:pPr indent="0" lvl="0" marL="0" rtl="0" algn="l">
              <a:lnSpc>
                <a:spcPct val="90000"/>
              </a:lnSpc>
              <a:spcBef>
                <a:spcPts val="1000"/>
              </a:spcBef>
              <a:spcAft>
                <a:spcPts val="0"/>
              </a:spcAft>
              <a:buClr>
                <a:schemeClr val="dk1"/>
              </a:buClr>
              <a:buSzPts val="2800"/>
              <a:buNone/>
            </a:pPr>
            <a:r>
              <a:t/>
            </a:r>
            <a:endParaRPr sz="2800">
              <a:solidFill>
                <a:srgbClr val="000000"/>
              </a:solidFill>
            </a:endParaRPr>
          </a:p>
          <a:p>
            <a:pPr indent="-228600" lvl="0" marL="228600" rtl="0" algn="l">
              <a:lnSpc>
                <a:spcPct val="90000"/>
              </a:lnSpc>
              <a:spcBef>
                <a:spcPts val="1000"/>
              </a:spcBef>
              <a:spcAft>
                <a:spcPts val="0"/>
              </a:spcAft>
              <a:buClr>
                <a:srgbClr val="000000"/>
              </a:buClr>
              <a:buSzPts val="2800"/>
              <a:buChar char="•"/>
            </a:pPr>
            <a:r>
              <a:rPr lang="en-US" sz="2800">
                <a:solidFill>
                  <a:srgbClr val="000000"/>
                </a:solidFill>
              </a:rPr>
              <a:t>The Sun is a very large object and as a result has a very large gravity. The Sun’s gravity ‘</a:t>
            </a:r>
            <a:r>
              <a:rPr b="1" lang="en-US" sz="2800">
                <a:solidFill>
                  <a:srgbClr val="000000"/>
                </a:solidFill>
              </a:rPr>
              <a:t>pulls</a:t>
            </a:r>
            <a:r>
              <a:rPr lang="en-US" sz="2800">
                <a:solidFill>
                  <a:srgbClr val="000000"/>
                </a:solidFill>
              </a:rPr>
              <a:t>’ planets towards it. </a:t>
            </a:r>
            <a:endParaRPr/>
          </a:p>
          <a:p>
            <a:pPr indent="-50800" lvl="0" marL="228600" rtl="0" algn="l">
              <a:lnSpc>
                <a:spcPct val="90000"/>
              </a:lnSpc>
              <a:spcBef>
                <a:spcPts val="1000"/>
              </a:spcBef>
              <a:spcAft>
                <a:spcPts val="0"/>
              </a:spcAft>
              <a:buClr>
                <a:schemeClr val="dk1"/>
              </a:buClr>
              <a:buSzPts val="2800"/>
              <a:buNone/>
            </a:pPr>
            <a:r>
              <a:t/>
            </a:r>
            <a:endParaRPr sz="2800">
              <a:solidFill>
                <a:srgbClr val="000000"/>
              </a:solidFill>
            </a:endParaRPr>
          </a:p>
          <a:p>
            <a:pPr indent="-228600" lvl="0" marL="228600" rtl="0" algn="l">
              <a:lnSpc>
                <a:spcPct val="90000"/>
              </a:lnSpc>
              <a:spcBef>
                <a:spcPts val="1000"/>
              </a:spcBef>
              <a:spcAft>
                <a:spcPts val="0"/>
              </a:spcAft>
              <a:buClr>
                <a:srgbClr val="000000"/>
              </a:buClr>
              <a:buSzPts val="2800"/>
              <a:buChar char="•"/>
            </a:pPr>
            <a:r>
              <a:rPr lang="en-US" sz="2800">
                <a:solidFill>
                  <a:srgbClr val="000000"/>
                </a:solidFill>
              </a:rPr>
              <a:t>At the same time the planets are always trying to pull away from the Sun out into space. But the Sun’s gravity keeps each of the planets in a curved orbit.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picture containing table, sitting, food, light&#10;&#10;Description automatically generated" id="303" name="Google Shape;303;p34"/>
          <p:cNvPicPr preferRelativeResize="0"/>
          <p:nvPr/>
        </p:nvPicPr>
        <p:blipFill rotWithShape="1">
          <a:blip r:embed="rId3">
            <a:alphaModFix/>
          </a:blip>
          <a:srcRect b="0" l="0" r="0" t="0"/>
          <a:stretch/>
        </p:blipFill>
        <p:spPr>
          <a:xfrm>
            <a:off x="6040348" y="1"/>
            <a:ext cx="6151651" cy="3340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words </a:t>
            </a:r>
            <a:endParaRPr/>
          </a:p>
        </p:txBody>
      </p:sp>
      <p:sp>
        <p:nvSpPr>
          <p:cNvPr id="103" name="Google Shape;103;p3"/>
          <p:cNvSpPr/>
          <p:nvPr/>
        </p:nvSpPr>
        <p:spPr>
          <a:xfrm>
            <a:off x="1149844" y="1784996"/>
            <a:ext cx="2299689" cy="706333"/>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stars</a:t>
            </a:r>
            <a:endParaRPr/>
          </a:p>
        </p:txBody>
      </p:sp>
      <p:sp>
        <p:nvSpPr>
          <p:cNvPr id="104" name="Google Shape;104;p3"/>
          <p:cNvSpPr/>
          <p:nvPr/>
        </p:nvSpPr>
        <p:spPr>
          <a:xfrm>
            <a:off x="1089614" y="4768202"/>
            <a:ext cx="2299689" cy="706333"/>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luminous</a:t>
            </a:r>
            <a:endParaRPr b="0" i="0" sz="3200" u="none" cap="none" strike="noStrike">
              <a:solidFill>
                <a:schemeClr val="lt1"/>
              </a:solidFill>
              <a:latin typeface="Calibri"/>
              <a:ea typeface="Calibri"/>
              <a:cs typeface="Calibri"/>
              <a:sym typeface="Calibri"/>
            </a:endParaRPr>
          </a:p>
        </p:txBody>
      </p:sp>
      <p:sp>
        <p:nvSpPr>
          <p:cNvPr id="105" name="Google Shape;105;p3"/>
          <p:cNvSpPr/>
          <p:nvPr/>
        </p:nvSpPr>
        <p:spPr>
          <a:xfrm>
            <a:off x="4688809" y="3235076"/>
            <a:ext cx="2299689" cy="706333"/>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Nuclear fusion </a:t>
            </a:r>
            <a:endParaRPr b="0" i="0" sz="2800" u="none" cap="none" strike="noStrike">
              <a:solidFill>
                <a:schemeClr val="lt1"/>
              </a:solidFill>
              <a:latin typeface="Calibri"/>
              <a:ea typeface="Calibri"/>
              <a:cs typeface="Calibri"/>
              <a:sym typeface="Calibri"/>
            </a:endParaRPr>
          </a:p>
        </p:txBody>
      </p:sp>
      <p:sp>
        <p:nvSpPr>
          <p:cNvPr id="106" name="Google Shape;106;p3"/>
          <p:cNvSpPr/>
          <p:nvPr/>
        </p:nvSpPr>
        <p:spPr>
          <a:xfrm>
            <a:off x="8245114" y="1784996"/>
            <a:ext cx="2299689" cy="706333"/>
          </a:xfrm>
          <a:prstGeom prst="rect">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Supernova </a:t>
            </a:r>
            <a:endParaRPr b="0" i="0" sz="3200" u="none" cap="none" strike="noStrike">
              <a:solidFill>
                <a:schemeClr val="lt1"/>
              </a:solidFill>
              <a:latin typeface="Calibri"/>
              <a:ea typeface="Calibri"/>
              <a:cs typeface="Calibri"/>
              <a:sym typeface="Calibri"/>
            </a:endParaRPr>
          </a:p>
        </p:txBody>
      </p:sp>
      <p:sp>
        <p:nvSpPr>
          <p:cNvPr id="107" name="Google Shape;107;p3"/>
          <p:cNvSpPr/>
          <p:nvPr/>
        </p:nvSpPr>
        <p:spPr>
          <a:xfrm>
            <a:off x="8167545" y="4768202"/>
            <a:ext cx="2299689" cy="706333"/>
          </a:xfrm>
          <a:prstGeom prst="rect">
            <a:avLst/>
          </a:prstGeom>
          <a:solidFill>
            <a:srgbClr val="7030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Black hole  </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Is there more than one moon?</a:t>
            </a:r>
            <a:endParaRPr/>
          </a:p>
        </p:txBody>
      </p:sp>
      <p:sp>
        <p:nvSpPr>
          <p:cNvPr id="309" name="Google Shape;309;p35"/>
          <p:cNvSpPr txBox="1"/>
          <p:nvPr>
            <p:ph idx="1" type="body"/>
          </p:nvPr>
        </p:nvSpPr>
        <p:spPr>
          <a:xfrm>
            <a:off x="679412" y="468233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lang="en-US" sz="2800">
                <a:solidFill>
                  <a:srgbClr val="000000"/>
                </a:solidFill>
              </a:rPr>
              <a:t>Moons are objects that are found revolving around planets in our Solar System. </a:t>
            </a:r>
            <a:endParaRPr/>
          </a:p>
          <a:p>
            <a:pPr indent="-228600" lvl="0" marL="228600" rtl="0" algn="l">
              <a:lnSpc>
                <a:spcPct val="90000"/>
              </a:lnSpc>
              <a:spcBef>
                <a:spcPts val="1000"/>
              </a:spcBef>
              <a:spcAft>
                <a:spcPts val="0"/>
              </a:spcAft>
              <a:buClr>
                <a:srgbClr val="000000"/>
              </a:buClr>
              <a:buSzPts val="2800"/>
              <a:buChar char="•"/>
            </a:pPr>
            <a:r>
              <a:rPr lang="en-US" sz="2800">
                <a:solidFill>
                  <a:srgbClr val="000000"/>
                </a:solidFill>
              </a:rPr>
              <a:t>Some planets,  such as Earth, have one moon. Other planets have more than one moon – Jupiter, for example, has 79 moons. </a:t>
            </a:r>
            <a:endParaRPr/>
          </a:p>
        </p:txBody>
      </p:sp>
      <p:pic>
        <p:nvPicPr>
          <p:cNvPr descr="A picture containing sitting, nature, table, black&#10;&#10;Description automatically generated" id="310" name="Google Shape;310;p35"/>
          <p:cNvPicPr preferRelativeResize="0"/>
          <p:nvPr/>
        </p:nvPicPr>
        <p:blipFill rotWithShape="1">
          <a:blip r:embed="rId3">
            <a:alphaModFix/>
          </a:blip>
          <a:srcRect b="0" l="0" r="0" t="0"/>
          <a:stretch/>
        </p:blipFill>
        <p:spPr>
          <a:xfrm>
            <a:off x="3754245" y="1450994"/>
            <a:ext cx="3867580" cy="2900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t/>
            </a:r>
            <a:endParaRPr/>
          </a:p>
        </p:txBody>
      </p:sp>
      <p:sp>
        <p:nvSpPr>
          <p:cNvPr id="316" name="Google Shape;316;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pic>
        <p:nvPicPr>
          <p:cNvPr id="317" name="Google Shape;317;p36"/>
          <p:cNvPicPr preferRelativeResize="0"/>
          <p:nvPr/>
        </p:nvPicPr>
        <p:blipFill rotWithShape="1">
          <a:blip r:embed="rId3">
            <a:alphaModFix/>
          </a:blip>
          <a:srcRect b="0" l="0" r="0" t="0"/>
          <a:stretch/>
        </p:blipFill>
        <p:spPr>
          <a:xfrm>
            <a:off x="3729274" y="0"/>
            <a:ext cx="4733451"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t/>
            </a:r>
            <a:endParaRPr/>
          </a:p>
        </p:txBody>
      </p:sp>
      <p:sp>
        <p:nvSpPr>
          <p:cNvPr id="323" name="Google Shape;323;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pic>
        <p:nvPicPr>
          <p:cNvPr id="324" name="Google Shape;324;p37"/>
          <p:cNvPicPr preferRelativeResize="0"/>
          <p:nvPr/>
        </p:nvPicPr>
        <p:blipFill rotWithShape="1">
          <a:blip r:embed="rId3">
            <a:alphaModFix/>
          </a:blip>
          <a:srcRect b="0" l="0" r="0" t="0"/>
          <a:stretch/>
        </p:blipFill>
        <p:spPr>
          <a:xfrm>
            <a:off x="3766868" y="0"/>
            <a:ext cx="4658264"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type="title"/>
          </p:nvPr>
        </p:nvSpPr>
        <p:spPr>
          <a:xfrm>
            <a:off x="531513" y="-1717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are stars</a:t>
            </a:r>
            <a:endParaRPr/>
          </a:p>
        </p:txBody>
      </p:sp>
      <p:sp>
        <p:nvSpPr>
          <p:cNvPr id="113" name="Google Shape;113;p4"/>
          <p:cNvSpPr/>
          <p:nvPr/>
        </p:nvSpPr>
        <p:spPr>
          <a:xfrm>
            <a:off x="490725" y="3803175"/>
            <a:ext cx="10597200" cy="270600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3600" u="none" cap="none" strike="noStrike">
                <a:solidFill>
                  <a:srgbClr val="000000"/>
                </a:solidFill>
                <a:latin typeface="Calibri"/>
                <a:ea typeface="Calibri"/>
                <a:cs typeface="Calibri"/>
                <a:sym typeface="Calibri"/>
              </a:rPr>
              <a:t>A star is an object made up of </a:t>
            </a:r>
            <a:r>
              <a:rPr b="1" i="0" lang="en-US" sz="3600" u="none" cap="none" strike="noStrike">
                <a:solidFill>
                  <a:srgbClr val="000000"/>
                </a:solidFill>
                <a:latin typeface="Calibri"/>
                <a:ea typeface="Calibri"/>
                <a:cs typeface="Calibri"/>
                <a:sym typeface="Calibri"/>
              </a:rPr>
              <a:t>gas</a:t>
            </a:r>
            <a:r>
              <a:rPr i="0" lang="en-US" sz="3600" u="none" cap="none" strike="noStrike">
                <a:solidFill>
                  <a:srgbClr val="000000"/>
                </a:solidFill>
                <a:latin typeface="Calibri"/>
                <a:ea typeface="Calibri"/>
                <a:cs typeface="Calibri"/>
                <a:sym typeface="Calibri"/>
              </a:rPr>
              <a:t>.</a:t>
            </a:r>
            <a:endParaRPr sz="3600"/>
          </a:p>
          <a:p>
            <a:pPr indent="0" lvl="0" marL="0" marR="0" rtl="0" algn="ctr">
              <a:spcBef>
                <a:spcPts val="0"/>
              </a:spcBef>
              <a:spcAft>
                <a:spcPts val="0"/>
              </a:spcAft>
              <a:buNone/>
            </a:pPr>
            <a:r>
              <a:rPr i="0" lang="en-US" sz="3600" u="none" cap="none" strike="noStrike">
                <a:solidFill>
                  <a:srgbClr val="000000"/>
                </a:solidFill>
                <a:latin typeface="Calibri"/>
                <a:ea typeface="Calibri"/>
                <a:cs typeface="Calibri"/>
                <a:sym typeface="Calibri"/>
              </a:rPr>
              <a:t> its </a:t>
            </a:r>
            <a:r>
              <a:rPr b="1" i="0" lang="en-US" sz="3600" u="none" cap="none" strike="noStrike">
                <a:solidFill>
                  <a:srgbClr val="002A41"/>
                </a:solidFill>
                <a:latin typeface="Calibri"/>
                <a:ea typeface="Calibri"/>
                <a:cs typeface="Calibri"/>
                <a:sym typeface="Calibri"/>
              </a:rPr>
              <a:t>luminous</a:t>
            </a:r>
            <a:r>
              <a:rPr i="0" lang="en-US" sz="3600" u="none" cap="none" strike="noStrike">
                <a:solidFill>
                  <a:srgbClr val="000000"/>
                </a:solidFill>
                <a:latin typeface="Calibri"/>
                <a:ea typeface="Calibri"/>
                <a:cs typeface="Calibri"/>
                <a:sym typeface="Calibri"/>
              </a:rPr>
              <a:t> (light source)</a:t>
            </a:r>
            <a:r>
              <a:rPr i="0" lang="en-US" sz="3600" u="none" cap="none" strike="noStrike">
                <a:solidFill>
                  <a:srgbClr val="000000"/>
                </a:solidFill>
                <a:latin typeface="Calibri"/>
                <a:ea typeface="Calibri"/>
                <a:cs typeface="Calibri"/>
                <a:sym typeface="Calibri"/>
              </a:rPr>
              <a:t> and this is a</a:t>
            </a:r>
            <a:r>
              <a:rPr i="0" lang="en-US" sz="3600" u="none" cap="none" strike="noStrike">
                <a:solidFill>
                  <a:srgbClr val="000000"/>
                </a:solidFill>
                <a:latin typeface="Calibri"/>
                <a:ea typeface="Calibri"/>
                <a:cs typeface="Calibri"/>
                <a:sym typeface="Calibri"/>
              </a:rPr>
              <a:t> result</a:t>
            </a:r>
            <a:r>
              <a:rPr i="0" lang="en-US" sz="3600" u="none" cap="none" strike="noStrike">
                <a:solidFill>
                  <a:srgbClr val="000000"/>
                </a:solidFill>
                <a:latin typeface="Calibri"/>
                <a:ea typeface="Calibri"/>
                <a:cs typeface="Calibri"/>
                <a:sym typeface="Calibri"/>
              </a:rPr>
              <a:t> </a:t>
            </a:r>
            <a:r>
              <a:rPr i="0" lang="en-US" sz="3600" u="none" cap="none" strike="noStrike">
                <a:solidFill>
                  <a:srgbClr val="000000"/>
                </a:solidFill>
                <a:latin typeface="Calibri"/>
                <a:ea typeface="Calibri"/>
                <a:cs typeface="Calibri"/>
                <a:sym typeface="Calibri"/>
              </a:rPr>
              <a:t>of nuclear reactions.</a:t>
            </a:r>
            <a:endParaRPr i="0" sz="3600" u="none" cap="none" strike="noStrike">
              <a:solidFill>
                <a:srgbClr val="000000"/>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A picture containing nature, sky, star, air&#10;&#10;Description automatically generated" id="114" name="Google Shape;114;p4"/>
          <p:cNvPicPr preferRelativeResize="0"/>
          <p:nvPr/>
        </p:nvPicPr>
        <p:blipFill rotWithShape="1">
          <a:blip r:embed="rId3">
            <a:alphaModFix/>
          </a:blip>
          <a:srcRect b="0" l="0" r="0" t="0"/>
          <a:stretch/>
        </p:blipFill>
        <p:spPr>
          <a:xfrm>
            <a:off x="4148863" y="1246630"/>
            <a:ext cx="3208394" cy="24058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ph type="title"/>
          </p:nvPr>
        </p:nvSpPr>
        <p:spPr>
          <a:xfrm>
            <a:off x="441593" y="-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are nuclear reactions</a:t>
            </a:r>
            <a:endParaRPr/>
          </a:p>
        </p:txBody>
      </p:sp>
      <p:sp>
        <p:nvSpPr>
          <p:cNvPr id="120" name="Google Shape;120;p5"/>
          <p:cNvSpPr txBox="1"/>
          <p:nvPr>
            <p:ph idx="1" type="body"/>
          </p:nvPr>
        </p:nvSpPr>
        <p:spPr>
          <a:xfrm>
            <a:off x="121801" y="3452525"/>
            <a:ext cx="12070200" cy="39456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000000"/>
              </a:buClr>
              <a:buSzPts val="2800"/>
              <a:buChar char="•"/>
            </a:pPr>
            <a:r>
              <a:rPr lang="en-US" sz="2800">
                <a:solidFill>
                  <a:srgbClr val="000000"/>
                </a:solidFill>
              </a:rPr>
              <a:t>.</a:t>
            </a:r>
            <a:r>
              <a:rPr lang="en-US" sz="3200">
                <a:solidFill>
                  <a:srgbClr val="000000"/>
                </a:solidFill>
              </a:rPr>
              <a:t> </a:t>
            </a:r>
            <a:r>
              <a:rPr lang="en-US" sz="3200">
                <a:solidFill>
                  <a:srgbClr val="000000"/>
                </a:solidFill>
              </a:rPr>
              <a:t>N</a:t>
            </a:r>
            <a:r>
              <a:rPr lang="en-US" sz="3200">
                <a:solidFill>
                  <a:srgbClr val="000000"/>
                </a:solidFill>
              </a:rPr>
              <a:t>ucleus of </a:t>
            </a:r>
            <a:r>
              <a:rPr b="1" lang="en-US" sz="3200">
                <a:solidFill>
                  <a:srgbClr val="000000"/>
                </a:solidFill>
              </a:rPr>
              <a:t>one hydrogen atom fuses with the nucleus of another hydrogen atom</a:t>
            </a:r>
            <a:r>
              <a:rPr lang="en-US" sz="3200">
                <a:solidFill>
                  <a:srgbClr val="000000"/>
                </a:solidFill>
              </a:rPr>
              <a:t>, creating a </a:t>
            </a:r>
            <a:r>
              <a:rPr b="1" lang="en-US" sz="3200">
                <a:solidFill>
                  <a:srgbClr val="000000"/>
                </a:solidFill>
              </a:rPr>
              <a:t>new element </a:t>
            </a:r>
            <a:r>
              <a:rPr lang="en-US" sz="3200">
                <a:solidFill>
                  <a:srgbClr val="000000"/>
                </a:solidFill>
              </a:rPr>
              <a:t>called </a:t>
            </a:r>
            <a:r>
              <a:rPr b="1" lang="en-US" sz="3200">
                <a:solidFill>
                  <a:srgbClr val="000000"/>
                </a:solidFill>
              </a:rPr>
              <a:t>helium</a:t>
            </a:r>
            <a:r>
              <a:rPr lang="en-US" sz="3200">
                <a:solidFill>
                  <a:srgbClr val="000000"/>
                </a:solidFill>
              </a:rPr>
              <a:t>.</a:t>
            </a:r>
            <a:endParaRPr sz="3200"/>
          </a:p>
          <a:p>
            <a:pPr indent="-50800" lvl="0" marL="228600" rtl="0" algn="l">
              <a:lnSpc>
                <a:spcPct val="90000"/>
              </a:lnSpc>
              <a:spcBef>
                <a:spcPts val="1000"/>
              </a:spcBef>
              <a:spcAft>
                <a:spcPts val="0"/>
              </a:spcAft>
              <a:buClr>
                <a:schemeClr val="dk1"/>
              </a:buClr>
              <a:buSzPts val="2800"/>
              <a:buNone/>
            </a:pPr>
            <a:r>
              <a:t/>
            </a:r>
            <a:endParaRPr sz="3200"/>
          </a:p>
          <a:p>
            <a:pPr indent="-254000" lvl="0" marL="228600" rtl="0" algn="l">
              <a:lnSpc>
                <a:spcPct val="90000"/>
              </a:lnSpc>
              <a:spcBef>
                <a:spcPts val="1000"/>
              </a:spcBef>
              <a:spcAft>
                <a:spcPts val="0"/>
              </a:spcAft>
              <a:buClr>
                <a:srgbClr val="000000"/>
              </a:buClr>
              <a:buSzPts val="3200"/>
              <a:buChar char="•"/>
            </a:pPr>
            <a:r>
              <a:rPr lang="en-US" sz="3200">
                <a:solidFill>
                  <a:srgbClr val="000000"/>
                </a:solidFill>
              </a:rPr>
              <a:t>T</a:t>
            </a:r>
            <a:r>
              <a:rPr lang="en-US" sz="3200">
                <a:solidFill>
                  <a:srgbClr val="000000"/>
                </a:solidFill>
              </a:rPr>
              <a:t>he </a:t>
            </a:r>
            <a:r>
              <a:rPr b="1" lang="en-US" sz="3200">
                <a:solidFill>
                  <a:srgbClr val="000000"/>
                </a:solidFill>
              </a:rPr>
              <a:t>conversion of hydrogen to helium </a:t>
            </a:r>
            <a:r>
              <a:rPr lang="en-US" sz="3200">
                <a:solidFill>
                  <a:srgbClr val="000000"/>
                </a:solidFill>
              </a:rPr>
              <a:t> releases the </a:t>
            </a:r>
            <a:r>
              <a:rPr b="1" lang="en-US" sz="3200">
                <a:solidFill>
                  <a:srgbClr val="000000"/>
                </a:solidFill>
              </a:rPr>
              <a:t>heat</a:t>
            </a:r>
            <a:r>
              <a:rPr lang="en-US" sz="3200">
                <a:solidFill>
                  <a:srgbClr val="000000"/>
                </a:solidFill>
              </a:rPr>
              <a:t> and </a:t>
            </a:r>
            <a:r>
              <a:rPr b="1" lang="en-US" sz="3200">
                <a:solidFill>
                  <a:srgbClr val="000000"/>
                </a:solidFill>
              </a:rPr>
              <a:t>light</a:t>
            </a:r>
            <a:r>
              <a:rPr lang="en-US" sz="3200">
                <a:solidFill>
                  <a:srgbClr val="000000"/>
                </a:solidFill>
              </a:rPr>
              <a:t> - </a:t>
            </a:r>
            <a:r>
              <a:rPr lang="en-US" sz="3200">
                <a:solidFill>
                  <a:srgbClr val="000000"/>
                </a:solidFill>
              </a:rPr>
              <a:t>luminous</a:t>
            </a:r>
            <a:r>
              <a:rPr lang="en-US" sz="3200">
                <a:solidFill>
                  <a:srgbClr val="000000"/>
                </a:solidFill>
              </a:rPr>
              <a:t> star</a:t>
            </a:r>
            <a:r>
              <a:rPr lang="en-US" sz="3200">
                <a:solidFill>
                  <a:srgbClr val="000000"/>
                </a:solidFill>
              </a:rPr>
              <a:t> </a:t>
            </a:r>
            <a:endParaRPr sz="3200"/>
          </a:p>
          <a:p>
            <a:pPr indent="0" lvl="0" marL="0" rtl="0" algn="l">
              <a:lnSpc>
                <a:spcPct val="90000"/>
              </a:lnSpc>
              <a:spcBef>
                <a:spcPts val="1000"/>
              </a:spcBef>
              <a:spcAft>
                <a:spcPts val="0"/>
              </a:spcAft>
              <a:buClr>
                <a:schemeClr val="dk1"/>
              </a:buClr>
              <a:buSzPts val="2800"/>
              <a:buNone/>
            </a:pPr>
            <a:r>
              <a:t/>
            </a:r>
            <a:endParaRPr sz="3200">
              <a:solidFill>
                <a:srgbClr val="000000"/>
              </a:solidFill>
            </a:endParaRPr>
          </a:p>
          <a:p>
            <a:pPr indent="0" lvl="0" marL="0" rtl="0" algn="l">
              <a:lnSpc>
                <a:spcPct val="90000"/>
              </a:lnSpc>
              <a:spcBef>
                <a:spcPts val="1000"/>
              </a:spcBef>
              <a:spcAft>
                <a:spcPts val="0"/>
              </a:spcAft>
              <a:buNone/>
            </a:pPr>
            <a:r>
              <a:t/>
            </a:r>
            <a:endParaRPr sz="3200">
              <a:solidFill>
                <a:srgbClr val="000000"/>
              </a:solidFill>
            </a:endParaRPr>
          </a:p>
          <a:p>
            <a:pPr indent="-50800" lvl="0" marL="228600" rtl="0" algn="l">
              <a:lnSpc>
                <a:spcPct val="90000"/>
              </a:lnSpc>
              <a:spcBef>
                <a:spcPts val="1000"/>
              </a:spcBef>
              <a:spcAft>
                <a:spcPts val="0"/>
              </a:spcAft>
              <a:buClr>
                <a:schemeClr val="dk1"/>
              </a:buClr>
              <a:buSzPts val="2800"/>
              <a:buNone/>
            </a:pPr>
            <a:r>
              <a:t/>
            </a:r>
            <a:endParaRPr/>
          </a:p>
        </p:txBody>
      </p:sp>
      <p:sp>
        <p:nvSpPr>
          <p:cNvPr id="121" name="Google Shape;121;p5"/>
          <p:cNvSpPr/>
          <p:nvPr/>
        </p:nvSpPr>
        <p:spPr>
          <a:xfrm>
            <a:off x="2478850" y="1444304"/>
            <a:ext cx="7797000" cy="137430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000000"/>
                </a:solidFill>
                <a:latin typeface="Calibri"/>
                <a:ea typeface="Calibri"/>
                <a:cs typeface="Calibri"/>
                <a:sym typeface="Calibri"/>
              </a:rPr>
              <a:t>Nuclear reactions that take place in a star </a:t>
            </a:r>
            <a:r>
              <a:rPr b="1" i="0" lang="en-US" sz="3200" u="none" cap="none" strike="noStrike">
                <a:solidFill>
                  <a:srgbClr val="000000"/>
                </a:solidFill>
                <a:latin typeface="Calibri"/>
                <a:ea typeface="Calibri"/>
                <a:cs typeface="Calibri"/>
                <a:sym typeface="Calibri"/>
              </a:rPr>
              <a:t>occur</a:t>
            </a:r>
            <a:r>
              <a:rPr b="0" i="0" lang="en-US" sz="3200" u="none" cap="none" strike="noStrike">
                <a:solidFill>
                  <a:srgbClr val="000000"/>
                </a:solidFill>
                <a:latin typeface="Calibri"/>
                <a:ea typeface="Calibri"/>
                <a:cs typeface="Calibri"/>
                <a:sym typeface="Calibri"/>
              </a:rPr>
              <a:t> between </a:t>
            </a:r>
            <a:r>
              <a:rPr b="1" i="0" lang="en-US" sz="3200" u="none" cap="none" strike="noStrike">
                <a:solidFill>
                  <a:srgbClr val="000000"/>
                </a:solidFill>
                <a:latin typeface="Calibri"/>
                <a:ea typeface="Calibri"/>
                <a:cs typeface="Calibri"/>
                <a:sym typeface="Calibri"/>
              </a:rPr>
              <a:t>two hydrogen atoms</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How many stars are in the universe? | Space" id="126" name="Google Shape;126;p6"/>
          <p:cNvPicPr preferRelativeResize="0"/>
          <p:nvPr/>
        </p:nvPicPr>
        <p:blipFill rotWithShape="1">
          <a:blip r:embed="rId3">
            <a:alphaModFix/>
          </a:blip>
          <a:srcRect b="0" l="0" r="0" t="0"/>
          <a:stretch/>
        </p:blipFill>
        <p:spPr>
          <a:xfrm>
            <a:off x="-38328" y="-660552"/>
            <a:ext cx="12505926" cy="8337284"/>
          </a:xfrm>
          <a:prstGeom prst="rect">
            <a:avLst/>
          </a:prstGeom>
          <a:noFill/>
          <a:ln>
            <a:noFill/>
          </a:ln>
        </p:spPr>
      </p:pic>
      <p:sp>
        <p:nvSpPr>
          <p:cNvPr id="127" name="Google Shape;127;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Arial Rounded"/>
              <a:buNone/>
            </a:pPr>
            <a:r>
              <a:rPr b="1" lang="en-US">
                <a:solidFill>
                  <a:schemeClr val="lt1"/>
                </a:solidFill>
                <a:latin typeface="Arial Rounded"/>
                <a:ea typeface="Arial Rounded"/>
                <a:cs typeface="Arial Rounded"/>
                <a:sym typeface="Arial Rounded"/>
              </a:rPr>
              <a:t>Do stars last forever?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ph type="title"/>
          </p:nvPr>
        </p:nvSpPr>
        <p:spPr>
          <a:xfrm>
            <a:off x="487772" y="-21527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Do stars last forever? </a:t>
            </a:r>
            <a:endParaRPr/>
          </a:p>
        </p:txBody>
      </p:sp>
      <p:sp>
        <p:nvSpPr>
          <p:cNvPr id="134" name="Google Shape;134;p7"/>
          <p:cNvSpPr txBox="1"/>
          <p:nvPr>
            <p:ph idx="1" type="body"/>
          </p:nvPr>
        </p:nvSpPr>
        <p:spPr>
          <a:xfrm>
            <a:off x="376900" y="1276325"/>
            <a:ext cx="11438100" cy="3336600"/>
          </a:xfrm>
          <a:prstGeom prst="rect">
            <a:avLst/>
          </a:prstGeom>
          <a:noFill/>
          <a:ln>
            <a:noFill/>
          </a:ln>
        </p:spPr>
        <p:txBody>
          <a:bodyPr anchorCtr="0" anchor="t" bIns="45700" lIns="91425" spcFirstLastPara="1" rIns="91425" wrap="square" tIns="45700">
            <a:normAutofit fontScale="85000" lnSpcReduction="20000"/>
          </a:bodyPr>
          <a:lstStyle/>
          <a:p>
            <a:pPr indent="-255270" lvl="0" marL="228600" rtl="0" algn="l">
              <a:lnSpc>
                <a:spcPct val="90000"/>
              </a:lnSpc>
              <a:spcBef>
                <a:spcPts val="0"/>
              </a:spcBef>
              <a:spcAft>
                <a:spcPts val="0"/>
              </a:spcAft>
              <a:buClr>
                <a:srgbClr val="000000"/>
              </a:buClr>
              <a:buSzPct val="100000"/>
              <a:buChar char="•"/>
            </a:pPr>
            <a:r>
              <a:rPr lang="en-US" sz="3788">
                <a:solidFill>
                  <a:srgbClr val="000000"/>
                </a:solidFill>
              </a:rPr>
              <a:t>Some stars have only a </a:t>
            </a:r>
            <a:r>
              <a:rPr b="1" lang="en-US" sz="3788">
                <a:solidFill>
                  <a:srgbClr val="000000"/>
                </a:solidFill>
              </a:rPr>
              <a:t>small amount of matter</a:t>
            </a:r>
            <a:r>
              <a:rPr lang="en-US" sz="3788">
                <a:solidFill>
                  <a:srgbClr val="000000"/>
                </a:solidFill>
              </a:rPr>
              <a:t>; some stars have a </a:t>
            </a:r>
            <a:r>
              <a:rPr b="1" lang="en-US" sz="3788">
                <a:solidFill>
                  <a:srgbClr val="000000"/>
                </a:solidFill>
              </a:rPr>
              <a:t>large amount of matter</a:t>
            </a:r>
            <a:r>
              <a:rPr lang="en-US" sz="3788">
                <a:solidFill>
                  <a:srgbClr val="000000"/>
                </a:solidFill>
              </a:rPr>
              <a:t>. </a:t>
            </a:r>
            <a:endParaRPr sz="3788">
              <a:solidFill>
                <a:srgbClr val="000000"/>
              </a:solidFill>
            </a:endParaRPr>
          </a:p>
          <a:p>
            <a:pPr indent="0" lvl="0" marL="228600" rtl="0" algn="l">
              <a:lnSpc>
                <a:spcPct val="90000"/>
              </a:lnSpc>
              <a:spcBef>
                <a:spcPts val="0"/>
              </a:spcBef>
              <a:spcAft>
                <a:spcPts val="0"/>
              </a:spcAft>
              <a:buNone/>
            </a:pPr>
            <a:r>
              <a:t/>
            </a:r>
            <a:endParaRPr sz="3788">
              <a:solidFill>
                <a:srgbClr val="000000"/>
              </a:solidFill>
            </a:endParaRPr>
          </a:p>
          <a:p>
            <a:pPr indent="0" lvl="0" marL="228600" rtl="0" algn="l">
              <a:lnSpc>
                <a:spcPct val="90000"/>
              </a:lnSpc>
              <a:spcBef>
                <a:spcPts val="0"/>
              </a:spcBef>
              <a:spcAft>
                <a:spcPts val="0"/>
              </a:spcAft>
              <a:buNone/>
            </a:pPr>
            <a:r>
              <a:t/>
            </a:r>
            <a:endParaRPr sz="3200">
              <a:solidFill>
                <a:srgbClr val="000000"/>
              </a:solidFill>
            </a:endParaRPr>
          </a:p>
          <a:p>
            <a:pPr indent="-255990" lvl="0" marL="228600" rtl="0" algn="l">
              <a:spcBef>
                <a:spcPts val="0"/>
              </a:spcBef>
              <a:spcAft>
                <a:spcPts val="0"/>
              </a:spcAft>
              <a:buSzPct val="100000"/>
              <a:buChar char="•"/>
            </a:pPr>
            <a:r>
              <a:rPr lang="en-US" sz="3801"/>
              <a:t>Some stars </a:t>
            </a:r>
            <a:r>
              <a:rPr b="1" lang="en-US" sz="3801"/>
              <a:t>explode </a:t>
            </a:r>
            <a:r>
              <a:rPr lang="en-US" sz="3801"/>
              <a:t>during the process of dying, releasing light, called a </a:t>
            </a:r>
            <a:r>
              <a:rPr b="1" lang="en-US" sz="3801">
                <a:solidFill>
                  <a:srgbClr val="00324C"/>
                </a:solidFill>
              </a:rPr>
              <a:t>supernova</a:t>
            </a:r>
            <a:endParaRPr sz="4201">
              <a:solidFill>
                <a:srgbClr val="000000"/>
              </a:solidFill>
            </a:endParaRPr>
          </a:p>
          <a:p>
            <a:pPr indent="-50800" lvl="0" marL="228600" rtl="0" algn="l">
              <a:lnSpc>
                <a:spcPct val="90000"/>
              </a:lnSpc>
              <a:spcBef>
                <a:spcPts val="1000"/>
              </a:spcBef>
              <a:spcAft>
                <a:spcPts val="0"/>
              </a:spcAft>
              <a:buClr>
                <a:schemeClr val="dk1"/>
              </a:buClr>
              <a:buSzPct val="100000"/>
              <a:buNone/>
            </a:pPr>
            <a:r>
              <a:t/>
            </a:r>
            <a:endParaRPr sz="2800">
              <a:solidFill>
                <a:srgbClr val="000000"/>
              </a:solidFill>
            </a:endParaRPr>
          </a:p>
          <a:p>
            <a:pPr indent="0" lvl="0" marL="177800" rtl="0" algn="l">
              <a:lnSpc>
                <a:spcPct val="90000"/>
              </a:lnSpc>
              <a:spcBef>
                <a:spcPts val="1000"/>
              </a:spcBef>
              <a:spcAft>
                <a:spcPts val="0"/>
              </a:spcAft>
              <a:buClr>
                <a:schemeClr val="dk1"/>
              </a:buClr>
              <a:buSzPct val="100000"/>
              <a:buNone/>
            </a:pPr>
            <a:r>
              <a:t/>
            </a:r>
            <a:endParaRPr>
              <a:solidFill>
                <a:srgbClr val="000000"/>
              </a:solidFill>
            </a:endParaRPr>
          </a:p>
          <a:p>
            <a:pPr indent="0" lvl="0" marL="0" rtl="0" algn="l">
              <a:lnSpc>
                <a:spcPct val="90000"/>
              </a:lnSpc>
              <a:spcBef>
                <a:spcPts val="1000"/>
              </a:spcBef>
              <a:spcAft>
                <a:spcPts val="0"/>
              </a:spcAft>
              <a:buClr>
                <a:schemeClr val="dk1"/>
              </a:buClr>
              <a:buSzPct val="100000"/>
              <a:buNone/>
            </a:pPr>
            <a:r>
              <a:t/>
            </a:r>
            <a:endParaRPr sz="2800">
              <a:solidFill>
                <a:srgbClr val="000000"/>
              </a:solidFill>
            </a:endParaRPr>
          </a:p>
        </p:txBody>
      </p:sp>
      <p:pic>
        <p:nvPicPr>
          <p:cNvPr id="135" name="Google Shape;135;p7"/>
          <p:cNvPicPr preferRelativeResize="0"/>
          <p:nvPr/>
        </p:nvPicPr>
        <p:blipFill rotWithShape="1">
          <a:blip r:embed="rId3">
            <a:alphaModFix/>
          </a:blip>
          <a:srcRect b="6828" l="0" r="0" t="9569"/>
          <a:stretch/>
        </p:blipFill>
        <p:spPr>
          <a:xfrm>
            <a:off x="1817275" y="3650925"/>
            <a:ext cx="8974450" cy="320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Lifecycle of a star</a:t>
            </a:r>
            <a:endParaRPr/>
          </a:p>
        </p:txBody>
      </p:sp>
      <p:sp>
        <p:nvSpPr>
          <p:cNvPr id="142" name="Google Shape;142;p9"/>
          <p:cNvSpPr txBox="1"/>
          <p:nvPr>
            <p:ph idx="1" type="body"/>
          </p:nvPr>
        </p:nvSpPr>
        <p:spPr>
          <a:xfrm>
            <a:off x="838200" y="1825625"/>
            <a:ext cx="6668641"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000000"/>
              </a:buClr>
              <a:buSzPts val="2800"/>
              <a:buFont typeface="Calibri"/>
              <a:buNone/>
            </a:pPr>
            <a:r>
              <a:rPr lang="en-US" sz="2800">
                <a:solidFill>
                  <a:srgbClr val="000000"/>
                </a:solidFill>
              </a:rPr>
              <a:t>Phase 1 ‒ formation</a:t>
            </a:r>
            <a:endParaRPr/>
          </a:p>
          <a:p>
            <a:pPr indent="-228600" lvl="0" marL="228600" rtl="0" algn="l">
              <a:lnSpc>
                <a:spcPct val="100000"/>
              </a:lnSpc>
              <a:spcBef>
                <a:spcPts val="0"/>
              </a:spcBef>
              <a:spcAft>
                <a:spcPts val="0"/>
              </a:spcAft>
              <a:buClr>
                <a:schemeClr val="dk1"/>
              </a:buClr>
              <a:buSzPts val="2800"/>
              <a:buFont typeface="Calibri"/>
              <a:buNone/>
            </a:pPr>
            <a:r>
              <a:t/>
            </a:r>
            <a:endParaRPr sz="2800">
              <a:solidFill>
                <a:srgbClr val="000000"/>
              </a:solidFill>
            </a:endParaRPr>
          </a:p>
          <a:p>
            <a:pPr indent="-228600" lvl="0" marL="228600" rtl="0" algn="l">
              <a:lnSpc>
                <a:spcPct val="100000"/>
              </a:lnSpc>
              <a:spcBef>
                <a:spcPts val="0"/>
              </a:spcBef>
              <a:spcAft>
                <a:spcPts val="0"/>
              </a:spcAft>
              <a:buClr>
                <a:srgbClr val="000000"/>
              </a:buClr>
              <a:buSzPts val="2800"/>
              <a:buFont typeface="Calibri"/>
              <a:buNone/>
            </a:pPr>
            <a:r>
              <a:rPr lang="en-US" sz="2800">
                <a:solidFill>
                  <a:srgbClr val="000000"/>
                </a:solidFill>
              </a:rPr>
              <a:t>Phase 2 ‒ the stable period</a:t>
            </a:r>
            <a:endParaRPr/>
          </a:p>
          <a:p>
            <a:pPr indent="-228600" lvl="0" marL="228600" rtl="0" algn="l">
              <a:lnSpc>
                <a:spcPct val="100000"/>
              </a:lnSpc>
              <a:spcBef>
                <a:spcPts val="0"/>
              </a:spcBef>
              <a:spcAft>
                <a:spcPts val="0"/>
              </a:spcAft>
              <a:buClr>
                <a:schemeClr val="dk1"/>
              </a:buClr>
              <a:buSzPts val="2800"/>
              <a:buFont typeface="Calibri"/>
              <a:buNone/>
            </a:pPr>
            <a:r>
              <a:t/>
            </a:r>
            <a:endParaRPr sz="2800">
              <a:solidFill>
                <a:srgbClr val="000000"/>
              </a:solidFill>
            </a:endParaRPr>
          </a:p>
          <a:p>
            <a:pPr indent="-228600" lvl="0" marL="228600" rtl="0" algn="l">
              <a:lnSpc>
                <a:spcPct val="100000"/>
              </a:lnSpc>
              <a:spcBef>
                <a:spcPts val="0"/>
              </a:spcBef>
              <a:spcAft>
                <a:spcPts val="0"/>
              </a:spcAft>
              <a:buClr>
                <a:srgbClr val="000000"/>
              </a:buClr>
              <a:buSzPts val="2800"/>
              <a:buFont typeface="Calibri"/>
              <a:buNone/>
            </a:pPr>
            <a:r>
              <a:rPr lang="en-US" sz="2800">
                <a:solidFill>
                  <a:srgbClr val="000000"/>
                </a:solidFill>
              </a:rPr>
              <a:t>Phase 3 ‒ the red giant</a:t>
            </a:r>
            <a:endParaRPr/>
          </a:p>
          <a:p>
            <a:pPr indent="-228600" lvl="0" marL="228600" rtl="0" algn="l">
              <a:lnSpc>
                <a:spcPct val="100000"/>
              </a:lnSpc>
              <a:spcBef>
                <a:spcPts val="0"/>
              </a:spcBef>
              <a:spcAft>
                <a:spcPts val="0"/>
              </a:spcAft>
              <a:buClr>
                <a:schemeClr val="dk1"/>
              </a:buClr>
              <a:buSzPts val="2800"/>
              <a:buFont typeface="Calibri"/>
              <a:buNone/>
            </a:pPr>
            <a:r>
              <a:t/>
            </a:r>
            <a:endParaRPr sz="2800">
              <a:solidFill>
                <a:srgbClr val="000000"/>
              </a:solidFill>
            </a:endParaRPr>
          </a:p>
          <a:p>
            <a:pPr indent="-228600" lvl="0" marL="228600" rtl="0" algn="l">
              <a:lnSpc>
                <a:spcPct val="100000"/>
              </a:lnSpc>
              <a:spcBef>
                <a:spcPts val="0"/>
              </a:spcBef>
              <a:spcAft>
                <a:spcPts val="0"/>
              </a:spcAft>
              <a:buClr>
                <a:srgbClr val="000000"/>
              </a:buClr>
              <a:buSzPts val="2800"/>
              <a:buFont typeface="Calibri"/>
              <a:buNone/>
            </a:pPr>
            <a:r>
              <a:rPr lang="en-US" sz="2800">
                <a:solidFill>
                  <a:srgbClr val="000000"/>
                </a:solidFill>
              </a:rPr>
              <a:t>Phase 4 ‒ the white dwarf</a:t>
            </a:r>
            <a:endParaRPr sz="2800">
              <a:solidFill>
                <a:srgbClr val="000000"/>
              </a:solidFill>
            </a:endParaRPr>
          </a:p>
          <a:p>
            <a:pPr indent="0" lvl="0" marL="0" rtl="0" algn="l">
              <a:lnSpc>
                <a:spcPct val="90000"/>
              </a:lnSpc>
              <a:spcBef>
                <a:spcPts val="1000"/>
              </a:spcBef>
              <a:spcAft>
                <a:spcPts val="0"/>
              </a:spcAft>
              <a:buClr>
                <a:schemeClr val="dk1"/>
              </a:buClr>
              <a:buSzPts val="2800"/>
              <a:buNone/>
            </a:pPr>
            <a:r>
              <a:t/>
            </a:r>
            <a:endParaRPr/>
          </a:p>
        </p:txBody>
      </p:sp>
      <p:pic>
        <p:nvPicPr>
          <p:cNvPr descr="A picture containing indoor, table, lit, light&#10;&#10;Description automatically generated" id="143" name="Google Shape;143;p9"/>
          <p:cNvPicPr preferRelativeResize="0"/>
          <p:nvPr/>
        </p:nvPicPr>
        <p:blipFill rotWithShape="1">
          <a:blip r:embed="rId3">
            <a:alphaModFix/>
          </a:blip>
          <a:srcRect b="0" l="12279" r="2782" t="0"/>
          <a:stretch/>
        </p:blipFill>
        <p:spPr>
          <a:xfrm>
            <a:off x="5982870" y="730431"/>
            <a:ext cx="5846762" cy="51641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Phase 1 – formation </a:t>
            </a:r>
            <a:endParaRPr/>
          </a:p>
        </p:txBody>
      </p:sp>
      <p:sp>
        <p:nvSpPr>
          <p:cNvPr id="149" name="Google Shape;149;p10"/>
          <p:cNvSpPr txBox="1"/>
          <p:nvPr>
            <p:ph idx="1" type="body"/>
          </p:nvPr>
        </p:nvSpPr>
        <p:spPr>
          <a:xfrm>
            <a:off x="339934" y="1880380"/>
            <a:ext cx="901760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lang="en-US">
                <a:solidFill>
                  <a:srgbClr val="000000"/>
                </a:solidFill>
              </a:rPr>
              <a:t>L</a:t>
            </a:r>
            <a:r>
              <a:rPr lang="en-US" sz="2800">
                <a:solidFill>
                  <a:srgbClr val="000000"/>
                </a:solidFill>
              </a:rPr>
              <a:t>arge </a:t>
            </a:r>
            <a:r>
              <a:rPr b="1" lang="en-US" sz="2800">
                <a:solidFill>
                  <a:srgbClr val="000000"/>
                </a:solidFill>
              </a:rPr>
              <a:t>gas clouds </a:t>
            </a:r>
            <a:r>
              <a:rPr lang="en-US" sz="2800">
                <a:solidFill>
                  <a:srgbClr val="000000"/>
                </a:solidFill>
              </a:rPr>
              <a:t>in space, called </a:t>
            </a:r>
            <a:r>
              <a:rPr b="1" lang="en-US" sz="2800">
                <a:solidFill>
                  <a:srgbClr val="00324C"/>
                </a:solidFill>
              </a:rPr>
              <a:t>nebulae</a:t>
            </a:r>
            <a:r>
              <a:rPr b="1" lang="en-US">
                <a:solidFill>
                  <a:srgbClr val="000000"/>
                </a:solidFill>
              </a:rPr>
              <a:t>. </a:t>
            </a:r>
            <a:endParaRPr sz="2800">
              <a:solidFill>
                <a:srgbClr val="000000"/>
              </a:solidFill>
            </a:endParaRPr>
          </a:p>
          <a:p>
            <a:pPr indent="-50800" lvl="0" marL="228600" rtl="0" algn="l">
              <a:lnSpc>
                <a:spcPct val="90000"/>
              </a:lnSpc>
              <a:spcBef>
                <a:spcPts val="1000"/>
              </a:spcBef>
              <a:spcAft>
                <a:spcPts val="0"/>
              </a:spcAft>
              <a:buClr>
                <a:schemeClr val="dk1"/>
              </a:buClr>
              <a:buSzPts val="2800"/>
              <a:buNone/>
            </a:pPr>
            <a:r>
              <a:t/>
            </a:r>
            <a:endParaRPr>
              <a:solidFill>
                <a:srgbClr val="000000"/>
              </a:solidFill>
            </a:endParaRPr>
          </a:p>
          <a:p>
            <a:pPr indent="-228600" lvl="0" marL="228600" rtl="0" algn="l">
              <a:lnSpc>
                <a:spcPct val="90000"/>
              </a:lnSpc>
              <a:spcBef>
                <a:spcPts val="1000"/>
              </a:spcBef>
              <a:spcAft>
                <a:spcPts val="0"/>
              </a:spcAft>
              <a:buClr>
                <a:srgbClr val="000000"/>
              </a:buClr>
              <a:buSzPts val="2800"/>
              <a:buChar char="•"/>
            </a:pPr>
            <a:r>
              <a:rPr lang="en-US" sz="2800">
                <a:solidFill>
                  <a:srgbClr val="000000"/>
                </a:solidFill>
              </a:rPr>
              <a:t>The attractive </a:t>
            </a:r>
            <a:r>
              <a:rPr b="1" lang="en-US" sz="2800">
                <a:solidFill>
                  <a:srgbClr val="000000"/>
                </a:solidFill>
              </a:rPr>
              <a:t>forces</a:t>
            </a:r>
            <a:r>
              <a:rPr lang="en-US" sz="2800">
                <a:solidFill>
                  <a:srgbClr val="000000"/>
                </a:solidFill>
              </a:rPr>
              <a:t> of </a:t>
            </a:r>
            <a:r>
              <a:rPr b="1" lang="en-US" sz="2800">
                <a:solidFill>
                  <a:srgbClr val="000000"/>
                </a:solidFill>
              </a:rPr>
              <a:t>gravity</a:t>
            </a:r>
            <a:r>
              <a:rPr lang="en-US" sz="2800">
                <a:solidFill>
                  <a:srgbClr val="000000"/>
                </a:solidFill>
              </a:rPr>
              <a:t> cause gases to </a:t>
            </a:r>
            <a:r>
              <a:rPr b="1" lang="en-US" sz="2800">
                <a:solidFill>
                  <a:srgbClr val="000000"/>
                </a:solidFill>
              </a:rPr>
              <a:t>collapse</a:t>
            </a:r>
            <a:r>
              <a:rPr lang="en-US" sz="2800">
                <a:solidFill>
                  <a:srgbClr val="000000"/>
                </a:solidFill>
              </a:rPr>
              <a:t> and </a:t>
            </a:r>
            <a:r>
              <a:rPr b="1" lang="en-US" sz="2800">
                <a:solidFill>
                  <a:srgbClr val="000000"/>
                </a:solidFill>
              </a:rPr>
              <a:t>come together.</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000000"/>
              </a:buClr>
              <a:buSzPts val="2800"/>
              <a:buChar char="•"/>
            </a:pPr>
            <a:r>
              <a:rPr lang="en-US" sz="2800">
                <a:solidFill>
                  <a:srgbClr val="000000"/>
                </a:solidFill>
              </a:rPr>
              <a:t> </a:t>
            </a:r>
            <a:r>
              <a:rPr lang="en-US">
                <a:solidFill>
                  <a:srgbClr val="000000"/>
                </a:solidFill>
              </a:rPr>
              <a:t>Increasing </a:t>
            </a:r>
            <a:r>
              <a:rPr b="1" lang="en-US" sz="2800">
                <a:solidFill>
                  <a:srgbClr val="000000"/>
                </a:solidFill>
              </a:rPr>
              <a:t>temperature</a:t>
            </a:r>
            <a:r>
              <a:rPr lang="en-US" sz="2800">
                <a:solidFill>
                  <a:srgbClr val="000000"/>
                </a:solidFill>
              </a:rPr>
              <a:t> and </a:t>
            </a:r>
            <a:r>
              <a:rPr b="1" lang="en-US" sz="2800">
                <a:solidFill>
                  <a:srgbClr val="000000"/>
                </a:solidFill>
              </a:rPr>
              <a:t>pressure</a:t>
            </a:r>
            <a:r>
              <a:rPr lang="en-US" sz="2800">
                <a:solidFill>
                  <a:srgbClr val="000000"/>
                </a:solidFill>
              </a:rPr>
              <a:t> within the nebulae </a:t>
            </a:r>
            <a:r>
              <a:rPr lang="en-US">
                <a:solidFill>
                  <a:srgbClr val="000000"/>
                </a:solidFill>
              </a:rPr>
              <a:t>causes gas to </a:t>
            </a:r>
            <a:r>
              <a:rPr lang="en-US" sz="2800">
                <a:solidFill>
                  <a:srgbClr val="000000"/>
                </a:solidFill>
              </a:rPr>
              <a:t> </a:t>
            </a:r>
            <a:r>
              <a:rPr b="1" lang="en-US" sz="2800">
                <a:solidFill>
                  <a:srgbClr val="000000"/>
                </a:solidFill>
              </a:rPr>
              <a:t>spin rapidly</a:t>
            </a:r>
            <a:r>
              <a:rPr lang="en-US" sz="2800">
                <a:solidFill>
                  <a:srgbClr val="000000"/>
                </a:solidFill>
              </a:rPr>
              <a:t>, caus</a:t>
            </a:r>
            <a:r>
              <a:rPr lang="en-US">
                <a:solidFill>
                  <a:srgbClr val="000000"/>
                </a:solidFill>
              </a:rPr>
              <a:t>ing</a:t>
            </a:r>
            <a:r>
              <a:rPr lang="en-US" sz="2800">
                <a:solidFill>
                  <a:srgbClr val="000000"/>
                </a:solidFill>
              </a:rPr>
              <a:t> the </a:t>
            </a:r>
            <a:r>
              <a:rPr b="1" lang="en-US" sz="2800">
                <a:solidFill>
                  <a:srgbClr val="000000"/>
                </a:solidFill>
              </a:rPr>
              <a:t>nuclei of elements to join together </a:t>
            </a:r>
            <a:r>
              <a:rPr lang="en-US">
                <a:solidFill>
                  <a:srgbClr val="000000"/>
                </a:solidFill>
              </a:rPr>
              <a:t>(</a:t>
            </a:r>
            <a:r>
              <a:rPr lang="en-US" sz="2800">
                <a:solidFill>
                  <a:srgbClr val="000000"/>
                </a:solidFill>
              </a:rPr>
              <a:t>nuclear fusion</a:t>
            </a:r>
            <a:r>
              <a:rPr lang="en-US">
                <a:solidFill>
                  <a:srgbClr val="000000"/>
                </a:solidFill>
              </a:rPr>
              <a:t>)</a:t>
            </a:r>
            <a:r>
              <a:rPr lang="en-US" sz="2800">
                <a:solidFill>
                  <a:srgbClr val="000000"/>
                </a:solidFill>
              </a:rPr>
              <a:t> and a star is created.</a:t>
            </a:r>
            <a:endParaRPr sz="2800">
              <a:solidFill>
                <a:srgbClr val="000000"/>
              </a:solidFill>
            </a:endParaRPr>
          </a:p>
          <a:p>
            <a:pPr indent="0" lvl="0" marL="0" rtl="0" algn="l">
              <a:lnSpc>
                <a:spcPct val="90000"/>
              </a:lnSpc>
              <a:spcBef>
                <a:spcPts val="1000"/>
              </a:spcBef>
              <a:spcAft>
                <a:spcPts val="0"/>
              </a:spcAft>
              <a:buClr>
                <a:schemeClr val="dk1"/>
              </a:buClr>
              <a:buSzPts val="2800"/>
              <a:buNone/>
            </a:pPr>
            <a:r>
              <a:t/>
            </a:r>
            <a:endParaRPr/>
          </a:p>
        </p:txBody>
      </p:sp>
      <p:pic>
        <p:nvPicPr>
          <p:cNvPr descr="A picture containing bubble&#10;&#10;Description automatically generated" id="150" name="Google Shape;150;p10"/>
          <p:cNvPicPr preferRelativeResize="0"/>
          <p:nvPr/>
        </p:nvPicPr>
        <p:blipFill rotWithShape="1">
          <a:blip r:embed="rId3">
            <a:alphaModFix/>
          </a:blip>
          <a:srcRect b="0" l="0" r="0" t="0"/>
          <a:stretch/>
        </p:blipFill>
        <p:spPr>
          <a:xfrm>
            <a:off x="9221955" y="2562511"/>
            <a:ext cx="2808358" cy="21064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2022-11-14T13:43:55Z</dcterms:created>
  <dc:creator>erika foran</dc:creator>
</cp:coreProperties>
</file>